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92" r:id="rId2"/>
    <p:sldId id="291" r:id="rId3"/>
    <p:sldId id="355" r:id="rId4"/>
    <p:sldId id="258" r:id="rId5"/>
    <p:sldId id="278" r:id="rId6"/>
    <p:sldId id="324" r:id="rId7"/>
    <p:sldId id="358" r:id="rId8"/>
    <p:sldId id="334" r:id="rId9"/>
    <p:sldId id="342" r:id="rId10"/>
    <p:sldId id="299" r:id="rId11"/>
    <p:sldId id="325" r:id="rId12"/>
    <p:sldId id="360" r:id="rId13"/>
    <p:sldId id="319" r:id="rId14"/>
    <p:sldId id="328" r:id="rId15"/>
    <p:sldId id="356" r:id="rId16"/>
    <p:sldId id="279" r:id="rId17"/>
    <p:sldId id="314" r:id="rId18"/>
    <p:sldId id="321" r:id="rId19"/>
    <p:sldId id="289" r:id="rId20"/>
    <p:sldId id="285" r:id="rId21"/>
    <p:sldId id="271" r:id="rId22"/>
    <p:sldId id="275" r:id="rId23"/>
    <p:sldId id="327" r:id="rId24"/>
    <p:sldId id="262" r:id="rId25"/>
    <p:sldId id="290" r:id="rId26"/>
    <p:sldId id="280" r:id="rId27"/>
    <p:sldId id="281" r:id="rId28"/>
    <p:sldId id="282" r:id="rId29"/>
    <p:sldId id="343" r:id="rId30"/>
    <p:sldId id="340" r:id="rId31"/>
    <p:sldId id="348" r:id="rId32"/>
    <p:sldId id="349" r:id="rId33"/>
    <p:sldId id="359" r:id="rId34"/>
    <p:sldId id="329" r:id="rId35"/>
    <p:sldId id="283" r:id="rId36"/>
    <p:sldId id="350" r:id="rId37"/>
    <p:sldId id="351" r:id="rId38"/>
    <p:sldId id="352" r:id="rId39"/>
    <p:sldId id="353" r:id="rId40"/>
    <p:sldId id="317" r:id="rId41"/>
    <p:sldId id="330" r:id="rId42"/>
    <p:sldId id="326" r:id="rId43"/>
    <p:sldId id="307" r:id="rId44"/>
    <p:sldId id="25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84"/>
    <p:restoredTop sz="94666"/>
  </p:normalViewPr>
  <p:slideViewPr>
    <p:cSldViewPr snapToGrid="0" snapToObjects="1">
      <p:cViewPr varScale="1">
        <p:scale>
          <a:sx n="80" d="100"/>
          <a:sy n="80" d="100"/>
        </p:scale>
        <p:origin x="200" y="800"/>
      </p:cViewPr>
      <p:guideLst/>
    </p:cSldViewPr>
  </p:slideViewPr>
  <p:notesTextViewPr>
    <p:cViewPr>
      <p:scale>
        <a:sx n="1" d="1"/>
        <a:sy n="1" d="1"/>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DE2E0-091E-A04C-A7AF-3F2C48F5D868}" type="datetimeFigureOut">
              <a:rPr lang="en-US" smtClean="0"/>
              <a:t>2/14/20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B372C-F0B4-964C-86C3-BBD30C3F9127}" type="slidenum">
              <a:rPr lang="en-US" smtClean="0"/>
              <a:t>‹#›</a:t>
            </a:fld>
            <a:endParaRPr lang="en-US" dirty="0"/>
          </a:p>
        </p:txBody>
      </p:sp>
    </p:spTree>
    <p:extLst>
      <p:ext uri="{BB962C8B-B14F-4D97-AF65-F5344CB8AC3E}">
        <p14:creationId xmlns:p14="http://schemas.microsoft.com/office/powerpoint/2010/main" val="796741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B372C-F0B4-964C-86C3-BBD30C3F9127}" type="slidenum">
              <a:rPr lang="en-US" smtClean="0"/>
              <a:t>1</a:t>
            </a:fld>
            <a:endParaRPr lang="en-US" dirty="0"/>
          </a:p>
        </p:txBody>
      </p:sp>
    </p:spTree>
    <p:extLst>
      <p:ext uri="{BB962C8B-B14F-4D97-AF65-F5344CB8AC3E}">
        <p14:creationId xmlns:p14="http://schemas.microsoft.com/office/powerpoint/2010/main" val="2935662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B372C-F0B4-964C-86C3-BBD30C3F9127}" type="slidenum">
              <a:rPr lang="en-US" smtClean="0"/>
              <a:t>11</a:t>
            </a:fld>
            <a:endParaRPr lang="en-US" dirty="0"/>
          </a:p>
        </p:txBody>
      </p:sp>
    </p:spTree>
    <p:extLst>
      <p:ext uri="{BB962C8B-B14F-4D97-AF65-F5344CB8AC3E}">
        <p14:creationId xmlns:p14="http://schemas.microsoft.com/office/powerpoint/2010/main" val="69347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B372C-F0B4-964C-86C3-BBD30C3F9127}" type="slidenum">
              <a:rPr lang="en-US" smtClean="0"/>
              <a:t>13</a:t>
            </a:fld>
            <a:endParaRPr lang="en-US" dirty="0"/>
          </a:p>
        </p:txBody>
      </p:sp>
    </p:spTree>
    <p:extLst>
      <p:ext uri="{BB962C8B-B14F-4D97-AF65-F5344CB8AC3E}">
        <p14:creationId xmlns:p14="http://schemas.microsoft.com/office/powerpoint/2010/main" val="338645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B372C-F0B4-964C-86C3-BBD30C3F9127}" type="slidenum">
              <a:rPr lang="en-US" smtClean="0"/>
              <a:t>3</a:t>
            </a:fld>
            <a:endParaRPr lang="en-US" dirty="0"/>
          </a:p>
        </p:txBody>
      </p:sp>
    </p:spTree>
    <p:extLst>
      <p:ext uri="{BB962C8B-B14F-4D97-AF65-F5344CB8AC3E}">
        <p14:creationId xmlns:p14="http://schemas.microsoft.com/office/powerpoint/2010/main" val="60114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B372C-F0B4-964C-86C3-BBD30C3F9127}" type="slidenum">
              <a:rPr lang="en-US" smtClean="0"/>
              <a:t>4</a:t>
            </a:fld>
            <a:endParaRPr lang="en-US" dirty="0"/>
          </a:p>
        </p:txBody>
      </p:sp>
    </p:spTree>
    <p:extLst>
      <p:ext uri="{BB962C8B-B14F-4D97-AF65-F5344CB8AC3E}">
        <p14:creationId xmlns:p14="http://schemas.microsoft.com/office/powerpoint/2010/main" val="422062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B372C-F0B4-964C-86C3-BBD30C3F9127}" type="slidenum">
              <a:rPr lang="en-US" smtClean="0"/>
              <a:t>5</a:t>
            </a:fld>
            <a:endParaRPr lang="en-US" dirty="0"/>
          </a:p>
        </p:txBody>
      </p:sp>
    </p:spTree>
    <p:extLst>
      <p:ext uri="{BB962C8B-B14F-4D97-AF65-F5344CB8AC3E}">
        <p14:creationId xmlns:p14="http://schemas.microsoft.com/office/powerpoint/2010/main" val="388049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B372C-F0B4-964C-86C3-BBD30C3F9127}" type="slidenum">
              <a:rPr lang="en-US" smtClean="0"/>
              <a:t>6</a:t>
            </a:fld>
            <a:endParaRPr lang="en-US" dirty="0"/>
          </a:p>
        </p:txBody>
      </p:sp>
    </p:spTree>
    <p:extLst>
      <p:ext uri="{BB962C8B-B14F-4D97-AF65-F5344CB8AC3E}">
        <p14:creationId xmlns:p14="http://schemas.microsoft.com/office/powerpoint/2010/main" val="1665493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B372C-F0B4-964C-86C3-BBD30C3F9127}" type="slidenum">
              <a:rPr lang="en-US" smtClean="0"/>
              <a:t>7</a:t>
            </a:fld>
            <a:endParaRPr lang="en-US" dirty="0"/>
          </a:p>
        </p:txBody>
      </p:sp>
    </p:spTree>
    <p:extLst>
      <p:ext uri="{BB962C8B-B14F-4D97-AF65-F5344CB8AC3E}">
        <p14:creationId xmlns:p14="http://schemas.microsoft.com/office/powerpoint/2010/main" val="150269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B372C-F0B4-964C-86C3-BBD30C3F9127}" type="slidenum">
              <a:rPr lang="en-US" smtClean="0"/>
              <a:t>8</a:t>
            </a:fld>
            <a:endParaRPr lang="en-US" dirty="0"/>
          </a:p>
        </p:txBody>
      </p:sp>
    </p:spTree>
    <p:extLst>
      <p:ext uri="{BB962C8B-B14F-4D97-AF65-F5344CB8AC3E}">
        <p14:creationId xmlns:p14="http://schemas.microsoft.com/office/powerpoint/2010/main" val="303170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B372C-F0B4-964C-86C3-BBD30C3F9127}" type="slidenum">
              <a:rPr lang="en-US" smtClean="0"/>
              <a:t>9</a:t>
            </a:fld>
            <a:endParaRPr lang="en-US" dirty="0"/>
          </a:p>
        </p:txBody>
      </p:sp>
    </p:spTree>
    <p:extLst>
      <p:ext uri="{BB962C8B-B14F-4D97-AF65-F5344CB8AC3E}">
        <p14:creationId xmlns:p14="http://schemas.microsoft.com/office/powerpoint/2010/main" val="43744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B372C-F0B4-964C-86C3-BBD30C3F9127}" type="slidenum">
              <a:rPr lang="en-US" smtClean="0"/>
              <a:t>10</a:t>
            </a:fld>
            <a:endParaRPr lang="en-US" dirty="0"/>
          </a:p>
        </p:txBody>
      </p:sp>
    </p:spTree>
    <p:extLst>
      <p:ext uri="{BB962C8B-B14F-4D97-AF65-F5344CB8AC3E}">
        <p14:creationId xmlns:p14="http://schemas.microsoft.com/office/powerpoint/2010/main" val="210767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1023-468B-9447-A07D-0230CA0C09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A1B42A-5FC2-F846-BD3B-6CD932CA82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A87627-B4A2-D745-8AF3-2755757A7524}"/>
              </a:ext>
            </a:extLst>
          </p:cNvPr>
          <p:cNvSpPr>
            <a:spLocks noGrp="1"/>
          </p:cNvSpPr>
          <p:nvPr>
            <p:ph type="dt" sz="half" idx="10"/>
          </p:nvPr>
        </p:nvSpPr>
        <p:spPr/>
        <p:txBody>
          <a:bodyPr/>
          <a:lstStyle/>
          <a:p>
            <a:fld id="{B337E48D-8071-F84F-81B2-0FFB2D7675A2}" type="datetimeFigureOut">
              <a:rPr lang="en-US" smtClean="0"/>
              <a:t>2/14/20</a:t>
            </a:fld>
            <a:endParaRPr lang="en-US" dirty="0"/>
          </a:p>
        </p:txBody>
      </p:sp>
      <p:sp>
        <p:nvSpPr>
          <p:cNvPr id="5" name="Footer Placeholder 4">
            <a:extLst>
              <a:ext uri="{FF2B5EF4-FFF2-40B4-BE49-F238E27FC236}">
                <a16:creationId xmlns:a16="http://schemas.microsoft.com/office/drawing/2014/main" id="{E151D302-FCD8-604F-B54A-1296A01387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4BBE9B-5557-7346-BC8A-4B181BA33798}"/>
              </a:ext>
            </a:extLst>
          </p:cNvPr>
          <p:cNvSpPr>
            <a:spLocks noGrp="1"/>
          </p:cNvSpPr>
          <p:nvPr>
            <p:ph type="sldNum" sz="quarter" idx="12"/>
          </p:nvPr>
        </p:nvSpPr>
        <p:spPr/>
        <p:txBody>
          <a:bodyPr/>
          <a:lstStyle/>
          <a:p>
            <a:fld id="{2D448B76-5E25-8643-ADEB-AAFCD321131A}" type="slidenum">
              <a:rPr lang="en-US" smtClean="0"/>
              <a:t>‹#›</a:t>
            </a:fld>
            <a:endParaRPr lang="en-US" dirty="0"/>
          </a:p>
        </p:txBody>
      </p:sp>
    </p:spTree>
    <p:extLst>
      <p:ext uri="{BB962C8B-B14F-4D97-AF65-F5344CB8AC3E}">
        <p14:creationId xmlns:p14="http://schemas.microsoft.com/office/powerpoint/2010/main" val="399566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F8DE-7CBB-8144-AB87-D488723414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61BD90-BAB6-5340-AF33-1E513AB457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AFA4E-EEB9-4F4B-90B3-8E27E29B6138}"/>
              </a:ext>
            </a:extLst>
          </p:cNvPr>
          <p:cNvSpPr>
            <a:spLocks noGrp="1"/>
          </p:cNvSpPr>
          <p:nvPr>
            <p:ph type="dt" sz="half" idx="10"/>
          </p:nvPr>
        </p:nvSpPr>
        <p:spPr/>
        <p:txBody>
          <a:bodyPr/>
          <a:lstStyle/>
          <a:p>
            <a:fld id="{B337E48D-8071-F84F-81B2-0FFB2D7675A2}" type="datetimeFigureOut">
              <a:rPr lang="en-US" smtClean="0"/>
              <a:t>2/14/20</a:t>
            </a:fld>
            <a:endParaRPr lang="en-US" dirty="0"/>
          </a:p>
        </p:txBody>
      </p:sp>
      <p:sp>
        <p:nvSpPr>
          <p:cNvPr id="5" name="Footer Placeholder 4">
            <a:extLst>
              <a:ext uri="{FF2B5EF4-FFF2-40B4-BE49-F238E27FC236}">
                <a16:creationId xmlns:a16="http://schemas.microsoft.com/office/drawing/2014/main" id="{426D0807-0AFD-7B43-9A3C-0ADDB0566E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BD75FC-E172-144C-A882-7880D9135D10}"/>
              </a:ext>
            </a:extLst>
          </p:cNvPr>
          <p:cNvSpPr>
            <a:spLocks noGrp="1"/>
          </p:cNvSpPr>
          <p:nvPr>
            <p:ph type="sldNum" sz="quarter" idx="12"/>
          </p:nvPr>
        </p:nvSpPr>
        <p:spPr/>
        <p:txBody>
          <a:bodyPr/>
          <a:lstStyle/>
          <a:p>
            <a:fld id="{2D448B76-5E25-8643-ADEB-AAFCD321131A}" type="slidenum">
              <a:rPr lang="en-US" smtClean="0"/>
              <a:t>‹#›</a:t>
            </a:fld>
            <a:endParaRPr lang="en-US" dirty="0"/>
          </a:p>
        </p:txBody>
      </p:sp>
    </p:spTree>
    <p:extLst>
      <p:ext uri="{BB962C8B-B14F-4D97-AF65-F5344CB8AC3E}">
        <p14:creationId xmlns:p14="http://schemas.microsoft.com/office/powerpoint/2010/main" val="88760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8FA56B-E9B6-0B47-9C55-AB70240AE7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80773-FEA4-4E4A-945C-B80B387F9E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F4305-48A9-DB48-B0B1-F08AB28177C6}"/>
              </a:ext>
            </a:extLst>
          </p:cNvPr>
          <p:cNvSpPr>
            <a:spLocks noGrp="1"/>
          </p:cNvSpPr>
          <p:nvPr>
            <p:ph type="dt" sz="half" idx="10"/>
          </p:nvPr>
        </p:nvSpPr>
        <p:spPr/>
        <p:txBody>
          <a:bodyPr/>
          <a:lstStyle/>
          <a:p>
            <a:fld id="{B337E48D-8071-F84F-81B2-0FFB2D7675A2}" type="datetimeFigureOut">
              <a:rPr lang="en-US" smtClean="0"/>
              <a:t>2/14/20</a:t>
            </a:fld>
            <a:endParaRPr lang="en-US" dirty="0"/>
          </a:p>
        </p:txBody>
      </p:sp>
      <p:sp>
        <p:nvSpPr>
          <p:cNvPr id="5" name="Footer Placeholder 4">
            <a:extLst>
              <a:ext uri="{FF2B5EF4-FFF2-40B4-BE49-F238E27FC236}">
                <a16:creationId xmlns:a16="http://schemas.microsoft.com/office/drawing/2014/main" id="{87EAB5C5-998A-334F-B4A6-81329122D9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A56DB4-087F-5445-9D93-FE56DB9B5EB4}"/>
              </a:ext>
            </a:extLst>
          </p:cNvPr>
          <p:cNvSpPr>
            <a:spLocks noGrp="1"/>
          </p:cNvSpPr>
          <p:nvPr>
            <p:ph type="sldNum" sz="quarter" idx="12"/>
          </p:nvPr>
        </p:nvSpPr>
        <p:spPr/>
        <p:txBody>
          <a:bodyPr/>
          <a:lstStyle/>
          <a:p>
            <a:fld id="{2D448B76-5E25-8643-ADEB-AAFCD321131A}" type="slidenum">
              <a:rPr lang="en-US" smtClean="0"/>
              <a:t>‹#›</a:t>
            </a:fld>
            <a:endParaRPr lang="en-US" dirty="0"/>
          </a:p>
        </p:txBody>
      </p:sp>
    </p:spTree>
    <p:extLst>
      <p:ext uri="{BB962C8B-B14F-4D97-AF65-F5344CB8AC3E}">
        <p14:creationId xmlns:p14="http://schemas.microsoft.com/office/powerpoint/2010/main" val="331411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1A45-1D59-814D-A156-9C7E13C50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3D3E2C-021A-7C48-BE41-5D339C0EB0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515B2-A377-F846-BB73-A0C26E57B9B4}"/>
              </a:ext>
            </a:extLst>
          </p:cNvPr>
          <p:cNvSpPr>
            <a:spLocks noGrp="1"/>
          </p:cNvSpPr>
          <p:nvPr>
            <p:ph type="dt" sz="half" idx="10"/>
          </p:nvPr>
        </p:nvSpPr>
        <p:spPr/>
        <p:txBody>
          <a:bodyPr/>
          <a:lstStyle/>
          <a:p>
            <a:fld id="{B337E48D-8071-F84F-81B2-0FFB2D7675A2}" type="datetimeFigureOut">
              <a:rPr lang="en-US" smtClean="0"/>
              <a:t>2/14/20</a:t>
            </a:fld>
            <a:endParaRPr lang="en-US" dirty="0"/>
          </a:p>
        </p:txBody>
      </p:sp>
      <p:sp>
        <p:nvSpPr>
          <p:cNvPr id="5" name="Footer Placeholder 4">
            <a:extLst>
              <a:ext uri="{FF2B5EF4-FFF2-40B4-BE49-F238E27FC236}">
                <a16:creationId xmlns:a16="http://schemas.microsoft.com/office/drawing/2014/main" id="{28F09C4E-0A0E-D849-BE93-553245E2F2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027FFA-5721-664C-B59E-44DD4A6A8C4C}"/>
              </a:ext>
            </a:extLst>
          </p:cNvPr>
          <p:cNvSpPr>
            <a:spLocks noGrp="1"/>
          </p:cNvSpPr>
          <p:nvPr>
            <p:ph type="sldNum" sz="quarter" idx="12"/>
          </p:nvPr>
        </p:nvSpPr>
        <p:spPr/>
        <p:txBody>
          <a:bodyPr/>
          <a:lstStyle/>
          <a:p>
            <a:fld id="{2D448B76-5E25-8643-ADEB-AAFCD321131A}" type="slidenum">
              <a:rPr lang="en-US" smtClean="0"/>
              <a:t>‹#›</a:t>
            </a:fld>
            <a:endParaRPr lang="en-US" dirty="0"/>
          </a:p>
        </p:txBody>
      </p:sp>
    </p:spTree>
    <p:extLst>
      <p:ext uri="{BB962C8B-B14F-4D97-AF65-F5344CB8AC3E}">
        <p14:creationId xmlns:p14="http://schemas.microsoft.com/office/powerpoint/2010/main" val="85089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B009-BFB5-ED42-B0CE-2875D6F44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4EF0C4-8D90-094D-BE93-63131FAD5E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36F32B-3F33-7348-AAA9-F557EC06B467}"/>
              </a:ext>
            </a:extLst>
          </p:cNvPr>
          <p:cNvSpPr>
            <a:spLocks noGrp="1"/>
          </p:cNvSpPr>
          <p:nvPr>
            <p:ph type="dt" sz="half" idx="10"/>
          </p:nvPr>
        </p:nvSpPr>
        <p:spPr/>
        <p:txBody>
          <a:bodyPr/>
          <a:lstStyle/>
          <a:p>
            <a:fld id="{B337E48D-8071-F84F-81B2-0FFB2D7675A2}" type="datetimeFigureOut">
              <a:rPr lang="en-US" smtClean="0"/>
              <a:t>2/14/20</a:t>
            </a:fld>
            <a:endParaRPr lang="en-US" dirty="0"/>
          </a:p>
        </p:txBody>
      </p:sp>
      <p:sp>
        <p:nvSpPr>
          <p:cNvPr id="5" name="Footer Placeholder 4">
            <a:extLst>
              <a:ext uri="{FF2B5EF4-FFF2-40B4-BE49-F238E27FC236}">
                <a16:creationId xmlns:a16="http://schemas.microsoft.com/office/drawing/2014/main" id="{2E0E14F0-12CE-A942-BCDA-60E1670CAF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D074E1-82D8-054A-8A87-5FFB5D343811}"/>
              </a:ext>
            </a:extLst>
          </p:cNvPr>
          <p:cNvSpPr>
            <a:spLocks noGrp="1"/>
          </p:cNvSpPr>
          <p:nvPr>
            <p:ph type="sldNum" sz="quarter" idx="12"/>
          </p:nvPr>
        </p:nvSpPr>
        <p:spPr/>
        <p:txBody>
          <a:bodyPr/>
          <a:lstStyle/>
          <a:p>
            <a:fld id="{2D448B76-5E25-8643-ADEB-AAFCD321131A}" type="slidenum">
              <a:rPr lang="en-US" smtClean="0"/>
              <a:t>‹#›</a:t>
            </a:fld>
            <a:endParaRPr lang="en-US" dirty="0"/>
          </a:p>
        </p:txBody>
      </p:sp>
    </p:spTree>
    <p:extLst>
      <p:ext uri="{BB962C8B-B14F-4D97-AF65-F5344CB8AC3E}">
        <p14:creationId xmlns:p14="http://schemas.microsoft.com/office/powerpoint/2010/main" val="21406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89C9-5C91-CF43-B463-83DB5BEF9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C89E5-81CF-004F-92EB-C2380B1E41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39469E-34F0-A749-A29E-CF878D1A23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6550B2-4844-A143-81B6-524280ADC5AC}"/>
              </a:ext>
            </a:extLst>
          </p:cNvPr>
          <p:cNvSpPr>
            <a:spLocks noGrp="1"/>
          </p:cNvSpPr>
          <p:nvPr>
            <p:ph type="dt" sz="half" idx="10"/>
          </p:nvPr>
        </p:nvSpPr>
        <p:spPr/>
        <p:txBody>
          <a:bodyPr/>
          <a:lstStyle/>
          <a:p>
            <a:fld id="{B337E48D-8071-F84F-81B2-0FFB2D7675A2}" type="datetimeFigureOut">
              <a:rPr lang="en-US" smtClean="0"/>
              <a:t>2/14/20</a:t>
            </a:fld>
            <a:endParaRPr lang="en-US" dirty="0"/>
          </a:p>
        </p:txBody>
      </p:sp>
      <p:sp>
        <p:nvSpPr>
          <p:cNvPr id="6" name="Footer Placeholder 5">
            <a:extLst>
              <a:ext uri="{FF2B5EF4-FFF2-40B4-BE49-F238E27FC236}">
                <a16:creationId xmlns:a16="http://schemas.microsoft.com/office/drawing/2014/main" id="{57F71E73-3B9A-024B-8BA3-18E2E120B4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215D61-4623-1141-85CE-96DDCCB2C2B4}"/>
              </a:ext>
            </a:extLst>
          </p:cNvPr>
          <p:cNvSpPr>
            <a:spLocks noGrp="1"/>
          </p:cNvSpPr>
          <p:nvPr>
            <p:ph type="sldNum" sz="quarter" idx="12"/>
          </p:nvPr>
        </p:nvSpPr>
        <p:spPr/>
        <p:txBody>
          <a:bodyPr/>
          <a:lstStyle/>
          <a:p>
            <a:fld id="{2D448B76-5E25-8643-ADEB-AAFCD321131A}" type="slidenum">
              <a:rPr lang="en-US" smtClean="0"/>
              <a:t>‹#›</a:t>
            </a:fld>
            <a:endParaRPr lang="en-US" dirty="0"/>
          </a:p>
        </p:txBody>
      </p:sp>
    </p:spTree>
    <p:extLst>
      <p:ext uri="{BB962C8B-B14F-4D97-AF65-F5344CB8AC3E}">
        <p14:creationId xmlns:p14="http://schemas.microsoft.com/office/powerpoint/2010/main" val="81482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5BDD-99D4-9845-94E9-A55CAF1892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5E2E17-422C-FD49-B38C-09D43E4563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D2899A-0B1B-5249-BBC5-1C333F8AD6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578929-1F4A-3149-95E3-04882648F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CA7050-F7AC-8549-AA2E-1AAEDED8A8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F54D36-0D13-C84D-B37E-5219F2CD2016}"/>
              </a:ext>
            </a:extLst>
          </p:cNvPr>
          <p:cNvSpPr>
            <a:spLocks noGrp="1"/>
          </p:cNvSpPr>
          <p:nvPr>
            <p:ph type="dt" sz="half" idx="10"/>
          </p:nvPr>
        </p:nvSpPr>
        <p:spPr/>
        <p:txBody>
          <a:bodyPr/>
          <a:lstStyle/>
          <a:p>
            <a:fld id="{B337E48D-8071-F84F-81B2-0FFB2D7675A2}" type="datetimeFigureOut">
              <a:rPr lang="en-US" smtClean="0"/>
              <a:t>2/14/20</a:t>
            </a:fld>
            <a:endParaRPr lang="en-US" dirty="0"/>
          </a:p>
        </p:txBody>
      </p:sp>
      <p:sp>
        <p:nvSpPr>
          <p:cNvPr id="8" name="Footer Placeholder 7">
            <a:extLst>
              <a:ext uri="{FF2B5EF4-FFF2-40B4-BE49-F238E27FC236}">
                <a16:creationId xmlns:a16="http://schemas.microsoft.com/office/drawing/2014/main" id="{CC017450-D70B-C149-AC1E-046FD6AF0A6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48412A-0DEA-3041-BE64-D5C75E7C4A51}"/>
              </a:ext>
            </a:extLst>
          </p:cNvPr>
          <p:cNvSpPr>
            <a:spLocks noGrp="1"/>
          </p:cNvSpPr>
          <p:nvPr>
            <p:ph type="sldNum" sz="quarter" idx="12"/>
          </p:nvPr>
        </p:nvSpPr>
        <p:spPr/>
        <p:txBody>
          <a:bodyPr/>
          <a:lstStyle/>
          <a:p>
            <a:fld id="{2D448B76-5E25-8643-ADEB-AAFCD321131A}" type="slidenum">
              <a:rPr lang="en-US" smtClean="0"/>
              <a:t>‹#›</a:t>
            </a:fld>
            <a:endParaRPr lang="en-US" dirty="0"/>
          </a:p>
        </p:txBody>
      </p:sp>
    </p:spTree>
    <p:extLst>
      <p:ext uri="{BB962C8B-B14F-4D97-AF65-F5344CB8AC3E}">
        <p14:creationId xmlns:p14="http://schemas.microsoft.com/office/powerpoint/2010/main" val="136567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EBA6-2784-4146-B49E-3552763FDA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A5C12-3B0E-CC48-B3F7-E59BCB2CA48E}"/>
              </a:ext>
            </a:extLst>
          </p:cNvPr>
          <p:cNvSpPr>
            <a:spLocks noGrp="1"/>
          </p:cNvSpPr>
          <p:nvPr>
            <p:ph type="dt" sz="half" idx="10"/>
          </p:nvPr>
        </p:nvSpPr>
        <p:spPr/>
        <p:txBody>
          <a:bodyPr/>
          <a:lstStyle/>
          <a:p>
            <a:fld id="{B337E48D-8071-F84F-81B2-0FFB2D7675A2}" type="datetimeFigureOut">
              <a:rPr lang="en-US" smtClean="0"/>
              <a:t>2/14/20</a:t>
            </a:fld>
            <a:endParaRPr lang="en-US" dirty="0"/>
          </a:p>
        </p:txBody>
      </p:sp>
      <p:sp>
        <p:nvSpPr>
          <p:cNvPr id="4" name="Footer Placeholder 3">
            <a:extLst>
              <a:ext uri="{FF2B5EF4-FFF2-40B4-BE49-F238E27FC236}">
                <a16:creationId xmlns:a16="http://schemas.microsoft.com/office/drawing/2014/main" id="{56F7BD64-E757-D84E-A59D-47B957195F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0BB82B-6EF0-B54D-8791-B973D48AE48C}"/>
              </a:ext>
            </a:extLst>
          </p:cNvPr>
          <p:cNvSpPr>
            <a:spLocks noGrp="1"/>
          </p:cNvSpPr>
          <p:nvPr>
            <p:ph type="sldNum" sz="quarter" idx="12"/>
          </p:nvPr>
        </p:nvSpPr>
        <p:spPr/>
        <p:txBody>
          <a:bodyPr/>
          <a:lstStyle/>
          <a:p>
            <a:fld id="{2D448B76-5E25-8643-ADEB-AAFCD321131A}" type="slidenum">
              <a:rPr lang="en-US" smtClean="0"/>
              <a:t>‹#›</a:t>
            </a:fld>
            <a:endParaRPr lang="en-US" dirty="0"/>
          </a:p>
        </p:txBody>
      </p:sp>
    </p:spTree>
    <p:extLst>
      <p:ext uri="{BB962C8B-B14F-4D97-AF65-F5344CB8AC3E}">
        <p14:creationId xmlns:p14="http://schemas.microsoft.com/office/powerpoint/2010/main" val="160106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6F931A-5337-1A48-AF21-2871E404884D}"/>
              </a:ext>
            </a:extLst>
          </p:cNvPr>
          <p:cNvSpPr>
            <a:spLocks noGrp="1"/>
          </p:cNvSpPr>
          <p:nvPr>
            <p:ph type="dt" sz="half" idx="10"/>
          </p:nvPr>
        </p:nvSpPr>
        <p:spPr/>
        <p:txBody>
          <a:bodyPr/>
          <a:lstStyle/>
          <a:p>
            <a:fld id="{B337E48D-8071-F84F-81B2-0FFB2D7675A2}" type="datetimeFigureOut">
              <a:rPr lang="en-US" smtClean="0"/>
              <a:t>2/14/20</a:t>
            </a:fld>
            <a:endParaRPr lang="en-US" dirty="0"/>
          </a:p>
        </p:txBody>
      </p:sp>
      <p:sp>
        <p:nvSpPr>
          <p:cNvPr id="3" name="Footer Placeholder 2">
            <a:extLst>
              <a:ext uri="{FF2B5EF4-FFF2-40B4-BE49-F238E27FC236}">
                <a16:creationId xmlns:a16="http://schemas.microsoft.com/office/drawing/2014/main" id="{25C51604-F2F0-D34B-BF6C-39FD1B00E41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436C0C3-0102-0E46-B981-0F6829E465D9}"/>
              </a:ext>
            </a:extLst>
          </p:cNvPr>
          <p:cNvSpPr>
            <a:spLocks noGrp="1"/>
          </p:cNvSpPr>
          <p:nvPr>
            <p:ph type="sldNum" sz="quarter" idx="12"/>
          </p:nvPr>
        </p:nvSpPr>
        <p:spPr/>
        <p:txBody>
          <a:bodyPr/>
          <a:lstStyle/>
          <a:p>
            <a:fld id="{2D448B76-5E25-8643-ADEB-AAFCD321131A}" type="slidenum">
              <a:rPr lang="en-US" smtClean="0"/>
              <a:t>‹#›</a:t>
            </a:fld>
            <a:endParaRPr lang="en-US" dirty="0"/>
          </a:p>
        </p:txBody>
      </p:sp>
    </p:spTree>
    <p:extLst>
      <p:ext uri="{BB962C8B-B14F-4D97-AF65-F5344CB8AC3E}">
        <p14:creationId xmlns:p14="http://schemas.microsoft.com/office/powerpoint/2010/main" val="246307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157F-2F64-AD47-A717-4AE338DCC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3CFED1-1564-2940-8248-CAC5D2E23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13ED28-C5C0-684B-AD4B-8CEBF2E18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A02869-6A1B-6948-B96B-60DEDC4C425D}"/>
              </a:ext>
            </a:extLst>
          </p:cNvPr>
          <p:cNvSpPr>
            <a:spLocks noGrp="1"/>
          </p:cNvSpPr>
          <p:nvPr>
            <p:ph type="dt" sz="half" idx="10"/>
          </p:nvPr>
        </p:nvSpPr>
        <p:spPr/>
        <p:txBody>
          <a:bodyPr/>
          <a:lstStyle/>
          <a:p>
            <a:fld id="{B337E48D-8071-F84F-81B2-0FFB2D7675A2}" type="datetimeFigureOut">
              <a:rPr lang="en-US" smtClean="0"/>
              <a:t>2/14/20</a:t>
            </a:fld>
            <a:endParaRPr lang="en-US" dirty="0"/>
          </a:p>
        </p:txBody>
      </p:sp>
      <p:sp>
        <p:nvSpPr>
          <p:cNvPr id="6" name="Footer Placeholder 5">
            <a:extLst>
              <a:ext uri="{FF2B5EF4-FFF2-40B4-BE49-F238E27FC236}">
                <a16:creationId xmlns:a16="http://schemas.microsoft.com/office/drawing/2014/main" id="{EE7B7057-DC39-3844-A885-3078DCF8EB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6DDB2D-1E8C-C142-903C-D76C238468DF}"/>
              </a:ext>
            </a:extLst>
          </p:cNvPr>
          <p:cNvSpPr>
            <a:spLocks noGrp="1"/>
          </p:cNvSpPr>
          <p:nvPr>
            <p:ph type="sldNum" sz="quarter" idx="12"/>
          </p:nvPr>
        </p:nvSpPr>
        <p:spPr/>
        <p:txBody>
          <a:bodyPr/>
          <a:lstStyle/>
          <a:p>
            <a:fld id="{2D448B76-5E25-8643-ADEB-AAFCD321131A}" type="slidenum">
              <a:rPr lang="en-US" smtClean="0"/>
              <a:t>‹#›</a:t>
            </a:fld>
            <a:endParaRPr lang="en-US" dirty="0"/>
          </a:p>
        </p:txBody>
      </p:sp>
    </p:spTree>
    <p:extLst>
      <p:ext uri="{BB962C8B-B14F-4D97-AF65-F5344CB8AC3E}">
        <p14:creationId xmlns:p14="http://schemas.microsoft.com/office/powerpoint/2010/main" val="306357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E605-3715-BD43-BF2D-FE0D0C8D9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E9FAB1-B1F5-7940-8855-5FD22F182C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AEC2412-DC80-3246-9C46-D128690A2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9F0E42-0A88-384B-8E07-21005078D793}"/>
              </a:ext>
            </a:extLst>
          </p:cNvPr>
          <p:cNvSpPr>
            <a:spLocks noGrp="1"/>
          </p:cNvSpPr>
          <p:nvPr>
            <p:ph type="dt" sz="half" idx="10"/>
          </p:nvPr>
        </p:nvSpPr>
        <p:spPr/>
        <p:txBody>
          <a:bodyPr/>
          <a:lstStyle/>
          <a:p>
            <a:fld id="{B337E48D-8071-F84F-81B2-0FFB2D7675A2}" type="datetimeFigureOut">
              <a:rPr lang="en-US" smtClean="0"/>
              <a:t>2/14/20</a:t>
            </a:fld>
            <a:endParaRPr lang="en-US" dirty="0"/>
          </a:p>
        </p:txBody>
      </p:sp>
      <p:sp>
        <p:nvSpPr>
          <p:cNvPr id="6" name="Footer Placeholder 5">
            <a:extLst>
              <a:ext uri="{FF2B5EF4-FFF2-40B4-BE49-F238E27FC236}">
                <a16:creationId xmlns:a16="http://schemas.microsoft.com/office/drawing/2014/main" id="{A2056902-A4BD-F549-AD98-85D7292555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8C4A27-111A-E94F-9207-710F60D5B164}"/>
              </a:ext>
            </a:extLst>
          </p:cNvPr>
          <p:cNvSpPr>
            <a:spLocks noGrp="1"/>
          </p:cNvSpPr>
          <p:nvPr>
            <p:ph type="sldNum" sz="quarter" idx="12"/>
          </p:nvPr>
        </p:nvSpPr>
        <p:spPr/>
        <p:txBody>
          <a:bodyPr/>
          <a:lstStyle/>
          <a:p>
            <a:fld id="{2D448B76-5E25-8643-ADEB-AAFCD321131A}" type="slidenum">
              <a:rPr lang="en-US" smtClean="0"/>
              <a:t>‹#›</a:t>
            </a:fld>
            <a:endParaRPr lang="en-US" dirty="0"/>
          </a:p>
        </p:txBody>
      </p:sp>
    </p:spTree>
    <p:extLst>
      <p:ext uri="{BB962C8B-B14F-4D97-AF65-F5344CB8AC3E}">
        <p14:creationId xmlns:p14="http://schemas.microsoft.com/office/powerpoint/2010/main" val="19325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B4544-8B73-3F4C-B596-600620F551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0273B-A079-4048-9718-CDA72CBAB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C0648-CDA0-E24D-97EF-21A007B94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7E48D-8071-F84F-81B2-0FFB2D7675A2}" type="datetimeFigureOut">
              <a:rPr lang="en-US" smtClean="0"/>
              <a:t>2/14/20</a:t>
            </a:fld>
            <a:endParaRPr lang="en-US" dirty="0"/>
          </a:p>
        </p:txBody>
      </p:sp>
      <p:sp>
        <p:nvSpPr>
          <p:cNvPr id="5" name="Footer Placeholder 4">
            <a:extLst>
              <a:ext uri="{FF2B5EF4-FFF2-40B4-BE49-F238E27FC236}">
                <a16:creationId xmlns:a16="http://schemas.microsoft.com/office/drawing/2014/main" id="{8FC46573-E31C-A34C-881A-B2EE98685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B9E9AC9-609C-6440-A1BD-C3D767FB6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48B76-5E25-8643-ADEB-AAFCD321131A}" type="slidenum">
              <a:rPr lang="en-US" smtClean="0"/>
              <a:t>‹#›</a:t>
            </a:fld>
            <a:endParaRPr lang="en-US" dirty="0"/>
          </a:p>
        </p:txBody>
      </p:sp>
    </p:spTree>
    <p:extLst>
      <p:ext uri="{BB962C8B-B14F-4D97-AF65-F5344CB8AC3E}">
        <p14:creationId xmlns:p14="http://schemas.microsoft.com/office/powerpoint/2010/main" val="1659845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A7FECB-ADA9-324C-867C-06E329962C82}"/>
              </a:ext>
            </a:extLst>
          </p:cNvPr>
          <p:cNvSpPr>
            <a:spLocks noGrp="1"/>
          </p:cNvSpPr>
          <p:nvPr>
            <p:ph idx="1"/>
          </p:nvPr>
        </p:nvSpPr>
        <p:spPr>
          <a:xfrm>
            <a:off x="838200" y="786384"/>
            <a:ext cx="10515600" cy="5943600"/>
          </a:xfrm>
        </p:spPr>
        <p:txBody>
          <a:bodyPr>
            <a:normAutofit/>
          </a:bodyPr>
          <a:lstStyle/>
          <a:p>
            <a:r>
              <a:rPr lang="en-US" sz="3200" dirty="0"/>
              <a:t>Good morning.</a:t>
            </a:r>
          </a:p>
          <a:p>
            <a:r>
              <a:rPr lang="en-US" sz="3200" dirty="0"/>
              <a:t>It’s truly an honor to be here with you today. </a:t>
            </a:r>
          </a:p>
          <a:p>
            <a:r>
              <a:rPr lang="en-US" sz="3200" dirty="0"/>
              <a:t>How amazing to be in this historic Reagan Library and here amongst those of us who work in supply chain and risk management. </a:t>
            </a:r>
          </a:p>
          <a:p>
            <a:r>
              <a:rPr lang="en-US" sz="3200" dirty="0"/>
              <a:t>Thank you to the organizers for having me – how truly humbling to be part of such an an inspirational event.</a:t>
            </a:r>
          </a:p>
          <a:p>
            <a:r>
              <a:rPr lang="en-US" sz="3200" dirty="0"/>
              <a:t>Again, thank you for this opportunity to speak with you and your attention.  </a:t>
            </a:r>
          </a:p>
        </p:txBody>
      </p:sp>
    </p:spTree>
    <p:extLst>
      <p:ext uri="{BB962C8B-B14F-4D97-AF65-F5344CB8AC3E}">
        <p14:creationId xmlns:p14="http://schemas.microsoft.com/office/powerpoint/2010/main" val="299724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87FB-8A04-A44C-A716-262712CC64B0}"/>
              </a:ext>
            </a:extLst>
          </p:cNvPr>
          <p:cNvSpPr>
            <a:spLocks noGrp="1"/>
          </p:cNvSpPr>
          <p:nvPr>
            <p:ph type="title"/>
          </p:nvPr>
        </p:nvSpPr>
        <p:spPr/>
        <p:txBody>
          <a:bodyPr/>
          <a:lstStyle/>
          <a:p>
            <a:r>
              <a:rPr lang="en-US" b="1" dirty="0"/>
              <a:t>2. Why Does This Matter?</a:t>
            </a:r>
          </a:p>
        </p:txBody>
      </p:sp>
      <p:sp>
        <p:nvSpPr>
          <p:cNvPr id="3" name="Content Placeholder 2">
            <a:extLst>
              <a:ext uri="{FF2B5EF4-FFF2-40B4-BE49-F238E27FC236}">
                <a16:creationId xmlns:a16="http://schemas.microsoft.com/office/drawing/2014/main" id="{C58BEFA3-0791-C149-ACAF-9DF17530EBF3}"/>
              </a:ext>
            </a:extLst>
          </p:cNvPr>
          <p:cNvSpPr>
            <a:spLocks noGrp="1"/>
          </p:cNvSpPr>
          <p:nvPr>
            <p:ph idx="1"/>
          </p:nvPr>
        </p:nvSpPr>
        <p:spPr>
          <a:xfrm>
            <a:off x="838200" y="1825626"/>
            <a:ext cx="5834449" cy="4599238"/>
          </a:xfrm>
        </p:spPr>
        <p:txBody>
          <a:bodyPr>
            <a:normAutofit fontScale="92500" lnSpcReduction="20000"/>
          </a:bodyPr>
          <a:lstStyle/>
          <a:p>
            <a:r>
              <a:rPr lang="en-US" dirty="0"/>
              <a:t>Let’s do an experiment.  Pick up local paper.  </a:t>
            </a:r>
          </a:p>
          <a:p>
            <a:endParaRPr lang="en-US" sz="1400" dirty="0"/>
          </a:p>
          <a:p>
            <a:r>
              <a:rPr lang="en-US" dirty="0"/>
              <a:t>What is the common lens for most of the articles and news?</a:t>
            </a:r>
          </a:p>
          <a:p>
            <a:endParaRPr lang="en-US" dirty="0"/>
          </a:p>
          <a:p>
            <a:r>
              <a:rPr lang="en-US" dirty="0"/>
              <a:t>What percentage of articles deal with risk?</a:t>
            </a:r>
          </a:p>
          <a:p>
            <a:pPr marL="0" indent="0">
              <a:buNone/>
            </a:pPr>
            <a:endParaRPr lang="en-US" sz="1400" dirty="0"/>
          </a:p>
          <a:p>
            <a:r>
              <a:rPr lang="en-US" dirty="0"/>
              <a:t>Welcome to the world of disruption &amp; uncertainty</a:t>
            </a:r>
          </a:p>
          <a:p>
            <a:endParaRPr lang="en-US" sz="1400" dirty="0"/>
          </a:p>
          <a:p>
            <a:r>
              <a:rPr lang="en-US" dirty="0"/>
              <a:t>Let’s look at global, business, and people impacts and risks </a:t>
            </a:r>
          </a:p>
          <a:p>
            <a:pPr marL="0" indent="0">
              <a:buNone/>
            </a:pPr>
            <a:endParaRPr lang="en-US" dirty="0"/>
          </a:p>
          <a:p>
            <a:endParaRPr lang="en-US" dirty="0"/>
          </a:p>
        </p:txBody>
      </p:sp>
      <p:pic>
        <p:nvPicPr>
          <p:cNvPr id="5" name="Picture 4">
            <a:extLst>
              <a:ext uri="{FF2B5EF4-FFF2-40B4-BE49-F238E27FC236}">
                <a16:creationId xmlns:a16="http://schemas.microsoft.com/office/drawing/2014/main" id="{C218E13A-16DB-DF46-AE12-7CAA7243F8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8500" y="1690688"/>
            <a:ext cx="2845443" cy="3699819"/>
          </a:xfrm>
          <a:prstGeom prst="rect">
            <a:avLst/>
          </a:prstGeom>
        </p:spPr>
      </p:pic>
      <p:sp>
        <p:nvSpPr>
          <p:cNvPr id="6" name="TextBox 5"/>
          <p:cNvSpPr txBox="1"/>
          <p:nvPr/>
        </p:nvSpPr>
        <p:spPr>
          <a:xfrm>
            <a:off x="9579428" y="5530180"/>
            <a:ext cx="1627414" cy="246221"/>
          </a:xfrm>
          <a:prstGeom prst="rect">
            <a:avLst/>
          </a:prstGeom>
          <a:noFill/>
        </p:spPr>
        <p:txBody>
          <a:bodyPr wrap="square" rtlCol="0">
            <a:spAutoFit/>
          </a:bodyPr>
          <a:lstStyle/>
          <a:p>
            <a:r>
              <a:rPr lang="en-US" sz="1000" dirty="0"/>
              <a:t>Source: The Economist</a:t>
            </a:r>
          </a:p>
        </p:txBody>
      </p:sp>
    </p:spTree>
    <p:extLst>
      <p:ext uri="{BB962C8B-B14F-4D97-AF65-F5344CB8AC3E}">
        <p14:creationId xmlns:p14="http://schemas.microsoft.com/office/powerpoint/2010/main" val="337482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9559-21CD-6541-9AB9-513CA38D086C}"/>
              </a:ext>
            </a:extLst>
          </p:cNvPr>
          <p:cNvSpPr>
            <a:spLocks noGrp="1"/>
          </p:cNvSpPr>
          <p:nvPr>
            <p:ph type="title"/>
          </p:nvPr>
        </p:nvSpPr>
        <p:spPr/>
        <p:txBody>
          <a:bodyPr/>
          <a:lstStyle/>
          <a:p>
            <a:r>
              <a:rPr lang="en-US" b="1" dirty="0"/>
              <a:t>Global Risks</a:t>
            </a:r>
          </a:p>
        </p:txBody>
      </p:sp>
      <p:sp>
        <p:nvSpPr>
          <p:cNvPr id="3" name="Content Placeholder 2">
            <a:extLst>
              <a:ext uri="{FF2B5EF4-FFF2-40B4-BE49-F238E27FC236}">
                <a16:creationId xmlns:a16="http://schemas.microsoft.com/office/drawing/2014/main" id="{C474C925-C831-FE49-B174-C2D6CD3F5A88}"/>
              </a:ext>
            </a:extLst>
          </p:cNvPr>
          <p:cNvSpPr>
            <a:spLocks noGrp="1"/>
          </p:cNvSpPr>
          <p:nvPr>
            <p:ph idx="1"/>
          </p:nvPr>
        </p:nvSpPr>
        <p:spPr>
          <a:xfrm>
            <a:off x="784860" y="1825624"/>
            <a:ext cx="5311140" cy="5032375"/>
          </a:xfrm>
        </p:spPr>
        <p:txBody>
          <a:bodyPr>
            <a:normAutofit fontScale="92500" lnSpcReduction="20000"/>
          </a:bodyPr>
          <a:lstStyle/>
          <a:p>
            <a:r>
              <a:rPr lang="en-US" dirty="0"/>
              <a:t>Coronavirus risks</a:t>
            </a:r>
          </a:p>
          <a:p>
            <a:endParaRPr lang="en-US" dirty="0"/>
          </a:p>
          <a:p>
            <a:r>
              <a:rPr lang="en-US" dirty="0"/>
              <a:t>People risks</a:t>
            </a:r>
          </a:p>
          <a:p>
            <a:endParaRPr lang="en-US" dirty="0"/>
          </a:p>
          <a:p>
            <a:r>
              <a:rPr lang="en-US" dirty="0"/>
              <a:t>Geo-economic risks</a:t>
            </a:r>
          </a:p>
          <a:p>
            <a:endParaRPr lang="en-US" dirty="0"/>
          </a:p>
          <a:p>
            <a:r>
              <a:rPr lang="en-US" dirty="0"/>
              <a:t>Geo-economic risks</a:t>
            </a:r>
          </a:p>
          <a:p>
            <a:endParaRPr lang="en-US" dirty="0"/>
          </a:p>
          <a:p>
            <a:r>
              <a:rPr lang="en-US" dirty="0"/>
              <a:t>Impacts:</a:t>
            </a:r>
          </a:p>
          <a:p>
            <a:pPr lvl="1"/>
            <a:r>
              <a:rPr lang="en-US" dirty="0"/>
              <a:t>‘Do Not Enter’ Signs in US, Australia, etc.</a:t>
            </a:r>
          </a:p>
          <a:p>
            <a:pPr lvl="1"/>
            <a:r>
              <a:rPr lang="en-US" dirty="0"/>
              <a:t>Quarantines</a:t>
            </a:r>
          </a:p>
          <a:p>
            <a:pPr lvl="1"/>
            <a:r>
              <a:rPr lang="en-US" dirty="0"/>
              <a:t>New business models</a:t>
            </a:r>
          </a:p>
          <a:p>
            <a:endParaRPr lang="en-US" dirty="0"/>
          </a:p>
        </p:txBody>
      </p:sp>
      <p:pic>
        <p:nvPicPr>
          <p:cNvPr id="4" name="Content Placeholder 4">
            <a:extLst>
              <a:ext uri="{FF2B5EF4-FFF2-40B4-BE49-F238E27FC236}">
                <a16:creationId xmlns:a16="http://schemas.microsoft.com/office/drawing/2014/main" id="{19F67ADD-21EB-3945-89C7-8F716267A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424199"/>
            <a:ext cx="4058484" cy="2572789"/>
          </a:xfrm>
          <a:prstGeom prst="rect">
            <a:avLst/>
          </a:prstGeom>
        </p:spPr>
      </p:pic>
      <p:sp>
        <p:nvSpPr>
          <p:cNvPr id="7" name="TextBox 6"/>
          <p:cNvSpPr txBox="1"/>
          <p:nvPr/>
        </p:nvSpPr>
        <p:spPr>
          <a:xfrm>
            <a:off x="10378280" y="6469003"/>
            <a:ext cx="1272990" cy="246221"/>
          </a:xfrm>
          <a:prstGeom prst="rect">
            <a:avLst/>
          </a:prstGeom>
          <a:noFill/>
        </p:spPr>
        <p:txBody>
          <a:bodyPr wrap="square" rtlCol="0">
            <a:spAutoFit/>
          </a:bodyPr>
          <a:lstStyle/>
          <a:p>
            <a:r>
              <a:rPr lang="en-US" sz="1000" dirty="0"/>
              <a:t>Source: Pixabay</a:t>
            </a:r>
          </a:p>
        </p:txBody>
      </p:sp>
      <p:sp>
        <p:nvSpPr>
          <p:cNvPr id="8" name="TextBox 7"/>
          <p:cNvSpPr txBox="1"/>
          <p:nvPr/>
        </p:nvSpPr>
        <p:spPr>
          <a:xfrm>
            <a:off x="10378280" y="3432237"/>
            <a:ext cx="1272990" cy="246221"/>
          </a:xfrm>
          <a:prstGeom prst="rect">
            <a:avLst/>
          </a:prstGeom>
          <a:noFill/>
        </p:spPr>
        <p:txBody>
          <a:bodyPr wrap="square" rtlCol="0">
            <a:spAutoFit/>
          </a:bodyPr>
          <a:lstStyle/>
          <a:p>
            <a:r>
              <a:rPr lang="en-US" sz="1000" dirty="0"/>
              <a:t>Source: WHO</a:t>
            </a:r>
          </a:p>
        </p:txBody>
      </p:sp>
      <p:pic>
        <p:nvPicPr>
          <p:cNvPr id="9" name="Picture 8">
            <a:extLst>
              <a:ext uri="{FF2B5EF4-FFF2-40B4-BE49-F238E27FC236}">
                <a16:creationId xmlns:a16="http://schemas.microsoft.com/office/drawing/2014/main" id="{72F4DF4F-D574-4B43-A02F-F578CE7887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0407" y="4258960"/>
            <a:ext cx="1948070" cy="1948070"/>
          </a:xfrm>
          <a:prstGeom prst="rect">
            <a:avLst/>
          </a:prstGeom>
        </p:spPr>
      </p:pic>
    </p:spTree>
    <p:extLst>
      <p:ext uri="{BB962C8B-B14F-4D97-AF65-F5344CB8AC3E}">
        <p14:creationId xmlns:p14="http://schemas.microsoft.com/office/powerpoint/2010/main" val="27597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DA17-6130-784E-A415-34888DB23286}"/>
              </a:ext>
            </a:extLst>
          </p:cNvPr>
          <p:cNvSpPr>
            <a:spLocks noGrp="1"/>
          </p:cNvSpPr>
          <p:nvPr>
            <p:ph type="title"/>
          </p:nvPr>
        </p:nvSpPr>
        <p:spPr/>
        <p:txBody>
          <a:bodyPr/>
          <a:lstStyle/>
          <a:p>
            <a:r>
              <a:rPr lang="en-US" b="1" dirty="0"/>
              <a:t>Coronavirus Risks</a:t>
            </a:r>
          </a:p>
        </p:txBody>
      </p:sp>
      <p:pic>
        <p:nvPicPr>
          <p:cNvPr id="4" name="Picture 3">
            <a:extLst>
              <a:ext uri="{FF2B5EF4-FFF2-40B4-BE49-F238E27FC236}">
                <a16:creationId xmlns:a16="http://schemas.microsoft.com/office/drawing/2014/main" id="{1541E825-6A0D-E94B-B389-3D629A3E8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2104" y="1590261"/>
            <a:ext cx="7427791" cy="5570843"/>
          </a:xfrm>
          <a:prstGeom prst="rect">
            <a:avLst/>
          </a:prstGeom>
        </p:spPr>
      </p:pic>
    </p:spTree>
    <p:extLst>
      <p:ext uri="{BB962C8B-B14F-4D97-AF65-F5344CB8AC3E}">
        <p14:creationId xmlns:p14="http://schemas.microsoft.com/office/powerpoint/2010/main" val="303210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0879-CA7A-0E47-98EF-4C27E2B8AAD7}"/>
              </a:ext>
            </a:extLst>
          </p:cNvPr>
          <p:cNvSpPr>
            <a:spLocks noGrp="1"/>
          </p:cNvSpPr>
          <p:nvPr>
            <p:ph type="title"/>
          </p:nvPr>
        </p:nvSpPr>
        <p:spPr/>
        <p:txBody>
          <a:bodyPr/>
          <a:lstStyle/>
          <a:p>
            <a:r>
              <a:rPr lang="en-US" b="1" dirty="0"/>
              <a:t>People Risks</a:t>
            </a:r>
          </a:p>
        </p:txBody>
      </p:sp>
      <p:sp>
        <p:nvSpPr>
          <p:cNvPr id="3" name="Content Placeholder 2">
            <a:extLst>
              <a:ext uri="{FF2B5EF4-FFF2-40B4-BE49-F238E27FC236}">
                <a16:creationId xmlns:a16="http://schemas.microsoft.com/office/drawing/2014/main" id="{07395B8E-61FD-4C49-AA6F-B87B37E795AD}"/>
              </a:ext>
            </a:extLst>
          </p:cNvPr>
          <p:cNvSpPr>
            <a:spLocks noGrp="1"/>
          </p:cNvSpPr>
          <p:nvPr>
            <p:ph idx="1"/>
          </p:nvPr>
        </p:nvSpPr>
        <p:spPr>
          <a:xfrm>
            <a:off x="838200" y="1825624"/>
            <a:ext cx="5710121" cy="5032375"/>
          </a:xfrm>
        </p:spPr>
        <p:txBody>
          <a:bodyPr>
            <a:normAutofit/>
          </a:bodyPr>
          <a:lstStyle/>
          <a:p>
            <a:r>
              <a:rPr lang="en-US" dirty="0"/>
              <a:t>Public Safety: 45 million people in China quarantined</a:t>
            </a:r>
          </a:p>
          <a:p>
            <a:r>
              <a:rPr lang="en-US" dirty="0"/>
              <a:t>Shanghai &amp; Beijing may be next</a:t>
            </a:r>
          </a:p>
          <a:p>
            <a:r>
              <a:rPr lang="en-US" dirty="0"/>
              <a:t>Chinese cities isolated</a:t>
            </a:r>
          </a:p>
          <a:p>
            <a:r>
              <a:rPr lang="en-US" dirty="0"/>
              <a:t>Some cities are 3 times bigger than London</a:t>
            </a:r>
          </a:p>
          <a:p>
            <a:r>
              <a:rPr lang="en-US" dirty="0"/>
              <a:t>Global health emergency</a:t>
            </a:r>
          </a:p>
          <a:p>
            <a:pPr lvl="1"/>
            <a:r>
              <a:rPr lang="en-US" dirty="0"/>
              <a:t>WHO may determine </a:t>
            </a:r>
            <a:r>
              <a:rPr lang="en-US" dirty="0">
                <a:solidFill>
                  <a:srgbClr val="FF0000"/>
                </a:solidFill>
              </a:rPr>
              <a:t>pandemic</a:t>
            </a:r>
          </a:p>
          <a:p>
            <a:pPr marL="0" indent="0">
              <a:buNone/>
            </a:pPr>
            <a:endParaRPr lang="en-US" dirty="0"/>
          </a:p>
          <a:p>
            <a:endParaRPr lang="en-US" dirty="0"/>
          </a:p>
        </p:txBody>
      </p:sp>
      <p:sp>
        <p:nvSpPr>
          <p:cNvPr id="7" name="TextBox 6">
            <a:extLst>
              <a:ext uri="{FF2B5EF4-FFF2-40B4-BE49-F238E27FC236}">
                <a16:creationId xmlns:a16="http://schemas.microsoft.com/office/drawing/2014/main" id="{04B6350F-AD6D-0541-9F16-9063481E6E26}"/>
              </a:ext>
            </a:extLst>
          </p:cNvPr>
          <p:cNvSpPr txBox="1"/>
          <p:nvPr/>
        </p:nvSpPr>
        <p:spPr>
          <a:xfrm>
            <a:off x="9719894" y="5273674"/>
            <a:ext cx="19223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Source: Macau</a:t>
            </a:r>
            <a:r>
              <a:rPr kumimoji="0" lang="en-US" sz="1000" b="0" i="0" u="none" strike="noStrike" kern="1200" cap="none" spc="0" normalizeH="0" noProof="0" dirty="0">
                <a:ln>
                  <a:noFill/>
                </a:ln>
                <a:solidFill>
                  <a:prstClr val="black"/>
                </a:solidFill>
                <a:effectLst/>
                <a:uLnTx/>
                <a:uFillTx/>
                <a:latin typeface="Calibri" panose="020F0502020204030204"/>
                <a:ea typeface="+mn-ea"/>
                <a:cs typeface="+mn-cs"/>
              </a:rPr>
              <a:t> Photo Agency</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8321" y="1825624"/>
            <a:ext cx="4970377" cy="3313114"/>
          </a:xfrm>
          <a:prstGeom prst="rect">
            <a:avLst/>
          </a:prstGeom>
        </p:spPr>
      </p:pic>
    </p:spTree>
    <p:extLst>
      <p:ext uri="{BB962C8B-B14F-4D97-AF65-F5344CB8AC3E}">
        <p14:creationId xmlns:p14="http://schemas.microsoft.com/office/powerpoint/2010/main" val="3041566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5C59-C2D6-D44B-95A5-C75C2D01D4A3}"/>
              </a:ext>
            </a:extLst>
          </p:cNvPr>
          <p:cNvSpPr>
            <a:spLocks noGrp="1"/>
          </p:cNvSpPr>
          <p:nvPr>
            <p:ph type="title"/>
          </p:nvPr>
        </p:nvSpPr>
        <p:spPr>
          <a:xfrm>
            <a:off x="839788" y="365126"/>
            <a:ext cx="10515600" cy="965470"/>
          </a:xfrm>
        </p:spPr>
        <p:txBody>
          <a:bodyPr>
            <a:normAutofit/>
          </a:bodyPr>
          <a:lstStyle/>
          <a:p>
            <a:r>
              <a:rPr lang="en-US" b="1" dirty="0"/>
              <a:t>Geo-Political Risks</a:t>
            </a:r>
          </a:p>
        </p:txBody>
      </p:sp>
      <p:sp>
        <p:nvSpPr>
          <p:cNvPr id="3" name="Text Placeholder 2">
            <a:extLst>
              <a:ext uri="{FF2B5EF4-FFF2-40B4-BE49-F238E27FC236}">
                <a16:creationId xmlns:a16="http://schemas.microsoft.com/office/drawing/2014/main" id="{1E0EDB73-2BED-1A40-8A57-8C4717296CFE}"/>
              </a:ext>
            </a:extLst>
          </p:cNvPr>
          <p:cNvSpPr>
            <a:spLocks noGrp="1"/>
          </p:cNvSpPr>
          <p:nvPr>
            <p:ph type="body" idx="1"/>
          </p:nvPr>
        </p:nvSpPr>
        <p:spPr>
          <a:xfrm>
            <a:off x="839788" y="1162066"/>
            <a:ext cx="5157787" cy="823912"/>
          </a:xfrm>
        </p:spPr>
        <p:txBody>
          <a:bodyPr>
            <a:normAutofit/>
          </a:bodyPr>
          <a:lstStyle/>
          <a:p>
            <a:r>
              <a:rPr lang="en-US" sz="3200" dirty="0"/>
              <a:t>Old Engagement Rules</a:t>
            </a:r>
          </a:p>
        </p:txBody>
      </p:sp>
      <p:sp>
        <p:nvSpPr>
          <p:cNvPr id="4" name="Content Placeholder 3">
            <a:extLst>
              <a:ext uri="{FF2B5EF4-FFF2-40B4-BE49-F238E27FC236}">
                <a16:creationId xmlns:a16="http://schemas.microsoft.com/office/drawing/2014/main" id="{36FD2E08-7E9A-0448-98B9-477178C77EB6}"/>
              </a:ext>
            </a:extLst>
          </p:cNvPr>
          <p:cNvSpPr>
            <a:spLocks noGrp="1"/>
          </p:cNvSpPr>
          <p:nvPr>
            <p:ph sz="half" idx="2"/>
          </p:nvPr>
        </p:nvSpPr>
        <p:spPr>
          <a:xfrm>
            <a:off x="839788" y="2160554"/>
            <a:ext cx="5157787" cy="4697446"/>
          </a:xfrm>
        </p:spPr>
        <p:txBody>
          <a:bodyPr>
            <a:normAutofit/>
          </a:bodyPr>
          <a:lstStyle/>
          <a:p>
            <a:r>
              <a:rPr lang="en-US" dirty="0"/>
              <a:t>Geo-economic and geo-political co-operation</a:t>
            </a:r>
          </a:p>
          <a:p>
            <a:r>
              <a:rPr lang="en-US" dirty="0"/>
              <a:t>Military expansion</a:t>
            </a:r>
          </a:p>
          <a:p>
            <a:endParaRPr lang="en-US" sz="1400" dirty="0"/>
          </a:p>
          <a:p>
            <a:r>
              <a:rPr lang="en-US" dirty="0"/>
              <a:t>Friendly competition</a:t>
            </a:r>
          </a:p>
          <a:p>
            <a:r>
              <a:rPr lang="en-US" dirty="0"/>
              <a:t>Free trade</a:t>
            </a:r>
          </a:p>
          <a:p>
            <a:r>
              <a:rPr lang="en-US" dirty="0"/>
              <a:t>World wide job creation</a:t>
            </a:r>
          </a:p>
          <a:p>
            <a:r>
              <a:rPr lang="en-US" dirty="0"/>
              <a:t>Made In China</a:t>
            </a:r>
          </a:p>
          <a:p>
            <a:endParaRPr lang="en-US" dirty="0"/>
          </a:p>
        </p:txBody>
      </p:sp>
      <p:sp>
        <p:nvSpPr>
          <p:cNvPr id="5" name="Text Placeholder 4">
            <a:extLst>
              <a:ext uri="{FF2B5EF4-FFF2-40B4-BE49-F238E27FC236}">
                <a16:creationId xmlns:a16="http://schemas.microsoft.com/office/drawing/2014/main" id="{BE228BA6-9B1D-FB48-88E6-E82FCDC2468A}"/>
              </a:ext>
            </a:extLst>
          </p:cNvPr>
          <p:cNvSpPr>
            <a:spLocks noGrp="1"/>
          </p:cNvSpPr>
          <p:nvPr>
            <p:ph type="body" sz="quarter" idx="3"/>
          </p:nvPr>
        </p:nvSpPr>
        <p:spPr>
          <a:xfrm>
            <a:off x="6172200" y="1162066"/>
            <a:ext cx="5183188" cy="823912"/>
          </a:xfrm>
        </p:spPr>
        <p:txBody>
          <a:bodyPr>
            <a:normAutofit/>
          </a:bodyPr>
          <a:lstStyle/>
          <a:p>
            <a:r>
              <a:rPr lang="en-US" sz="3200" dirty="0"/>
              <a:t>New Engagement Rules</a:t>
            </a:r>
          </a:p>
        </p:txBody>
      </p:sp>
      <p:sp>
        <p:nvSpPr>
          <p:cNvPr id="6" name="Content Placeholder 5">
            <a:extLst>
              <a:ext uri="{FF2B5EF4-FFF2-40B4-BE49-F238E27FC236}">
                <a16:creationId xmlns:a16="http://schemas.microsoft.com/office/drawing/2014/main" id="{0E281E63-9CFC-7D4D-B661-B917D4B96B45}"/>
              </a:ext>
            </a:extLst>
          </p:cNvPr>
          <p:cNvSpPr>
            <a:spLocks noGrp="1"/>
          </p:cNvSpPr>
          <p:nvPr>
            <p:ph sz="quarter" idx="4"/>
          </p:nvPr>
        </p:nvSpPr>
        <p:spPr>
          <a:xfrm>
            <a:off x="6172200" y="2116390"/>
            <a:ext cx="5359400" cy="4697446"/>
          </a:xfrm>
        </p:spPr>
        <p:txBody>
          <a:bodyPr>
            <a:normAutofit/>
          </a:bodyPr>
          <a:lstStyle/>
          <a:p>
            <a:r>
              <a:rPr lang="en-US" dirty="0"/>
              <a:t>Geo-economic and geo-political confrontations and containment</a:t>
            </a:r>
          </a:p>
          <a:p>
            <a:r>
              <a:rPr lang="en-US" dirty="0"/>
              <a:t>Tech warfare with information AI, 5G, IOT, surveillance, cyber. etc</a:t>
            </a:r>
          </a:p>
          <a:p>
            <a:r>
              <a:rPr lang="en-US" dirty="0"/>
              <a:t>Rise of the Digital Curtain</a:t>
            </a:r>
          </a:p>
          <a:p>
            <a:r>
              <a:rPr lang="en-US" dirty="0"/>
              <a:t>Continuous trade wars</a:t>
            </a:r>
          </a:p>
          <a:p>
            <a:r>
              <a:rPr lang="en-US" dirty="0"/>
              <a:t>Domestic job creation</a:t>
            </a:r>
          </a:p>
          <a:p>
            <a:r>
              <a:rPr lang="en-US" dirty="0"/>
              <a:t>Made in USA</a:t>
            </a:r>
          </a:p>
        </p:txBody>
      </p:sp>
    </p:spTree>
    <p:extLst>
      <p:ext uri="{BB962C8B-B14F-4D97-AF65-F5344CB8AC3E}">
        <p14:creationId xmlns:p14="http://schemas.microsoft.com/office/powerpoint/2010/main" val="58524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5C59-C2D6-D44B-95A5-C75C2D01D4A3}"/>
              </a:ext>
            </a:extLst>
          </p:cNvPr>
          <p:cNvSpPr>
            <a:spLocks noGrp="1"/>
          </p:cNvSpPr>
          <p:nvPr>
            <p:ph type="title"/>
          </p:nvPr>
        </p:nvSpPr>
        <p:spPr>
          <a:xfrm>
            <a:off x="839788" y="365126"/>
            <a:ext cx="10515600" cy="965470"/>
          </a:xfrm>
        </p:spPr>
        <p:txBody>
          <a:bodyPr>
            <a:normAutofit/>
          </a:bodyPr>
          <a:lstStyle/>
          <a:p>
            <a:r>
              <a:rPr lang="en-US" b="1" dirty="0"/>
              <a:t>Geo-Economic Risks</a:t>
            </a:r>
          </a:p>
        </p:txBody>
      </p:sp>
      <p:sp>
        <p:nvSpPr>
          <p:cNvPr id="3" name="Text Placeholder 2">
            <a:extLst>
              <a:ext uri="{FF2B5EF4-FFF2-40B4-BE49-F238E27FC236}">
                <a16:creationId xmlns:a16="http://schemas.microsoft.com/office/drawing/2014/main" id="{1E0EDB73-2BED-1A40-8A57-8C4717296CFE}"/>
              </a:ext>
            </a:extLst>
          </p:cNvPr>
          <p:cNvSpPr>
            <a:spLocks noGrp="1"/>
          </p:cNvSpPr>
          <p:nvPr>
            <p:ph type="body" idx="1"/>
          </p:nvPr>
        </p:nvSpPr>
        <p:spPr>
          <a:xfrm>
            <a:off x="839788" y="1162066"/>
            <a:ext cx="5157787" cy="823912"/>
          </a:xfrm>
        </p:spPr>
        <p:txBody>
          <a:bodyPr>
            <a:normAutofit/>
          </a:bodyPr>
          <a:lstStyle/>
          <a:p>
            <a:r>
              <a:rPr lang="en-US" sz="3200" dirty="0"/>
              <a:t>Old Engagement Rules</a:t>
            </a:r>
          </a:p>
        </p:txBody>
      </p:sp>
      <p:sp>
        <p:nvSpPr>
          <p:cNvPr id="5" name="Text Placeholder 4">
            <a:extLst>
              <a:ext uri="{FF2B5EF4-FFF2-40B4-BE49-F238E27FC236}">
                <a16:creationId xmlns:a16="http://schemas.microsoft.com/office/drawing/2014/main" id="{BE228BA6-9B1D-FB48-88E6-E82FCDC2468A}"/>
              </a:ext>
            </a:extLst>
          </p:cNvPr>
          <p:cNvSpPr>
            <a:spLocks noGrp="1"/>
          </p:cNvSpPr>
          <p:nvPr>
            <p:ph type="body" sz="quarter" idx="3"/>
          </p:nvPr>
        </p:nvSpPr>
        <p:spPr>
          <a:xfrm>
            <a:off x="6172200" y="1162066"/>
            <a:ext cx="5183188" cy="823912"/>
          </a:xfrm>
        </p:spPr>
        <p:txBody>
          <a:bodyPr>
            <a:normAutofit/>
          </a:bodyPr>
          <a:lstStyle/>
          <a:p>
            <a:r>
              <a:rPr lang="en-US" sz="3200" dirty="0"/>
              <a:t>New Engagement Rules</a:t>
            </a:r>
          </a:p>
        </p:txBody>
      </p:sp>
      <p:sp>
        <p:nvSpPr>
          <p:cNvPr id="8" name="Content Placeholder 7"/>
          <p:cNvSpPr>
            <a:spLocks noGrp="1"/>
          </p:cNvSpPr>
          <p:nvPr>
            <p:ph sz="half" idx="2"/>
          </p:nvPr>
        </p:nvSpPr>
        <p:spPr>
          <a:xfrm>
            <a:off x="839788" y="2196120"/>
            <a:ext cx="5157787" cy="4128480"/>
          </a:xfrm>
        </p:spPr>
        <p:txBody>
          <a:bodyPr>
            <a:normAutofit/>
          </a:bodyPr>
          <a:lstStyle/>
          <a:p>
            <a:r>
              <a:rPr lang="en-US" dirty="0"/>
              <a:t>Buy (Source)</a:t>
            </a:r>
          </a:p>
          <a:p>
            <a:r>
              <a:rPr lang="en-US" dirty="0"/>
              <a:t>Single source in China</a:t>
            </a:r>
          </a:p>
          <a:p>
            <a:r>
              <a:rPr lang="en-US" dirty="0"/>
              <a:t>Just in Time delivery</a:t>
            </a:r>
          </a:p>
          <a:p>
            <a:r>
              <a:rPr lang="en-US" dirty="0"/>
              <a:t>Lean manufacturing</a:t>
            </a:r>
          </a:p>
          <a:p>
            <a:r>
              <a:rPr lang="en-US" dirty="0"/>
              <a:t>Offshoring</a:t>
            </a:r>
          </a:p>
          <a:p>
            <a:r>
              <a:rPr lang="en-US" dirty="0"/>
              <a:t>Mechanical products</a:t>
            </a:r>
          </a:p>
          <a:p>
            <a:r>
              <a:rPr lang="en-US" dirty="0"/>
              <a:t>Supplier evaluation</a:t>
            </a:r>
          </a:p>
          <a:p>
            <a:r>
              <a:rPr lang="en-US" dirty="0"/>
              <a:t>Quality focus</a:t>
            </a:r>
          </a:p>
        </p:txBody>
      </p:sp>
      <p:sp>
        <p:nvSpPr>
          <p:cNvPr id="7" name="Content Placeholder 7">
            <a:extLst>
              <a:ext uri="{FF2B5EF4-FFF2-40B4-BE49-F238E27FC236}">
                <a16:creationId xmlns:a16="http://schemas.microsoft.com/office/drawing/2014/main" id="{FEF5DBF6-DB6B-3C47-9B6A-32E4E6D65C37}"/>
              </a:ext>
            </a:extLst>
          </p:cNvPr>
          <p:cNvSpPr txBox="1">
            <a:spLocks/>
          </p:cNvSpPr>
          <p:nvPr/>
        </p:nvSpPr>
        <p:spPr>
          <a:xfrm>
            <a:off x="6197601" y="2164084"/>
            <a:ext cx="5157787" cy="4160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charset="0"/>
              <a:buChar char="•"/>
            </a:pPr>
            <a:r>
              <a:rPr lang="en-US" dirty="0"/>
              <a:t>Made in USA</a:t>
            </a:r>
          </a:p>
          <a:p>
            <a:pPr marL="285750" indent="-285750">
              <a:buFont typeface="Arial" charset="0"/>
              <a:buChar char="•"/>
            </a:pPr>
            <a:r>
              <a:rPr lang="en-US" dirty="0"/>
              <a:t>Sourced in multiple countries</a:t>
            </a:r>
          </a:p>
          <a:p>
            <a:pPr marL="285750" indent="-285750">
              <a:buFont typeface="Arial" charset="0"/>
              <a:buChar char="•"/>
            </a:pPr>
            <a:r>
              <a:rPr lang="en-US" dirty="0"/>
              <a:t>Just in Case contingencies</a:t>
            </a:r>
          </a:p>
          <a:p>
            <a:pPr marL="285750" indent="-285750">
              <a:buFont typeface="Arial" charset="0"/>
              <a:buChar char="•"/>
            </a:pPr>
            <a:r>
              <a:rPr lang="en-US" dirty="0"/>
              <a:t>Buffer inventories</a:t>
            </a:r>
          </a:p>
          <a:p>
            <a:pPr marL="285750" indent="-285750">
              <a:buFont typeface="Arial" charset="0"/>
              <a:buChar char="•"/>
            </a:pPr>
            <a:r>
              <a:rPr lang="en-US" dirty="0"/>
              <a:t>Near or on shoring</a:t>
            </a:r>
          </a:p>
          <a:p>
            <a:pPr marL="285750" indent="-285750">
              <a:buFont typeface="Arial" charset="0"/>
              <a:buChar char="•"/>
            </a:pPr>
            <a:r>
              <a:rPr lang="en-US" dirty="0"/>
              <a:t>Products + Embedded software</a:t>
            </a:r>
          </a:p>
          <a:p>
            <a:pPr marL="285750" indent="-285750">
              <a:buFont typeface="Arial" charset="0"/>
              <a:buChar char="•"/>
            </a:pPr>
            <a:r>
              <a:rPr lang="en-US" dirty="0"/>
              <a:t>Supplier forensic evaluation</a:t>
            </a:r>
          </a:p>
          <a:p>
            <a:pPr marL="285750" indent="-285750">
              <a:buFont typeface="Arial" charset="0"/>
              <a:buChar char="•"/>
            </a:pPr>
            <a:r>
              <a:rPr lang="en-US" dirty="0"/>
              <a:t>Risk focus</a:t>
            </a:r>
          </a:p>
        </p:txBody>
      </p:sp>
    </p:spTree>
    <p:extLst>
      <p:ext uri="{BB962C8B-B14F-4D97-AF65-F5344CB8AC3E}">
        <p14:creationId xmlns:p14="http://schemas.microsoft.com/office/powerpoint/2010/main" val="1628113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6EA0-2DC2-A346-A88F-EB60A0E37A6F}"/>
              </a:ext>
            </a:extLst>
          </p:cNvPr>
          <p:cNvSpPr>
            <a:spLocks noGrp="1"/>
          </p:cNvSpPr>
          <p:nvPr>
            <p:ph type="title"/>
          </p:nvPr>
        </p:nvSpPr>
        <p:spPr/>
        <p:txBody>
          <a:bodyPr/>
          <a:lstStyle/>
          <a:p>
            <a:r>
              <a:rPr lang="en-US" b="1" dirty="0"/>
              <a:t>3. Trade &amp; Sourcing Risks</a:t>
            </a:r>
          </a:p>
        </p:txBody>
      </p:sp>
      <p:sp>
        <p:nvSpPr>
          <p:cNvPr id="3" name="Content Placeholder 2">
            <a:extLst>
              <a:ext uri="{FF2B5EF4-FFF2-40B4-BE49-F238E27FC236}">
                <a16:creationId xmlns:a16="http://schemas.microsoft.com/office/drawing/2014/main" id="{741587BD-386A-D744-9B93-62A5B934684B}"/>
              </a:ext>
            </a:extLst>
          </p:cNvPr>
          <p:cNvSpPr>
            <a:spLocks noGrp="1"/>
          </p:cNvSpPr>
          <p:nvPr>
            <p:ph idx="1"/>
          </p:nvPr>
        </p:nvSpPr>
        <p:spPr>
          <a:xfrm>
            <a:off x="441429" y="1690684"/>
            <a:ext cx="5669924" cy="5167316"/>
          </a:xfrm>
        </p:spPr>
        <p:txBody>
          <a:bodyPr>
            <a:normAutofit fontScale="92500"/>
          </a:bodyPr>
          <a:lstStyle/>
          <a:p>
            <a:r>
              <a:rPr lang="en-US" dirty="0"/>
              <a:t>Trade deficit 2018 with China = $419 B</a:t>
            </a:r>
          </a:p>
          <a:p>
            <a:r>
              <a:rPr lang="en-US" dirty="0"/>
              <a:t>Trade deficit 2019 with China = $346 B</a:t>
            </a:r>
          </a:p>
          <a:p>
            <a:r>
              <a:rPr lang="en-US" dirty="0"/>
              <a:t>One year ago, we would have </a:t>
            </a:r>
            <a:br>
              <a:rPr lang="en-US" dirty="0"/>
            </a:br>
            <a:r>
              <a:rPr lang="en-US" dirty="0"/>
              <a:t>said that US - China trade differences were negotiable</a:t>
            </a:r>
          </a:p>
          <a:p>
            <a:r>
              <a:rPr lang="en-US" dirty="0"/>
              <a:t>Both sides were talking, positioning, posturing, and negotiating</a:t>
            </a:r>
          </a:p>
          <a:p>
            <a:r>
              <a:rPr lang="en-US" dirty="0"/>
              <a:t>Fundamental shift in sourcing to China</a:t>
            </a:r>
          </a:p>
          <a:p>
            <a:r>
              <a:rPr lang="en-US" dirty="0"/>
              <a:t>Trade and sourcing have been “weaponized”</a:t>
            </a:r>
          </a:p>
          <a:p>
            <a:r>
              <a:rPr lang="en-US" dirty="0"/>
              <a:t>It’s all about domestic high - paying  jobs – Senator Schumer (D) is hardliner</a:t>
            </a:r>
          </a:p>
          <a:p>
            <a:endParaRPr lang="en-US" dirty="0"/>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8124" y="1690684"/>
            <a:ext cx="4875772" cy="3249386"/>
          </a:xfrm>
          <a:prstGeom prst="rect">
            <a:avLst/>
          </a:prstGeom>
        </p:spPr>
      </p:pic>
      <p:sp>
        <p:nvSpPr>
          <p:cNvPr id="6" name="Rectangle 5"/>
          <p:cNvSpPr/>
          <p:nvPr/>
        </p:nvSpPr>
        <p:spPr>
          <a:xfrm>
            <a:off x="9903769" y="5157505"/>
            <a:ext cx="1266693" cy="246221"/>
          </a:xfrm>
          <a:prstGeom prst="rect">
            <a:avLst/>
          </a:prstGeom>
        </p:spPr>
        <p:txBody>
          <a:bodyPr wrap="none">
            <a:spAutoFit/>
          </a:bodyPr>
          <a:lstStyle/>
          <a:p>
            <a:r>
              <a:rPr lang="en-US" sz="1000" dirty="0"/>
              <a:t>Source: Shutterstock</a:t>
            </a:r>
          </a:p>
        </p:txBody>
      </p:sp>
    </p:spTree>
    <p:extLst>
      <p:ext uri="{BB962C8B-B14F-4D97-AF65-F5344CB8AC3E}">
        <p14:creationId xmlns:p14="http://schemas.microsoft.com/office/powerpoint/2010/main" val="249506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68143-351F-9F42-8BD0-9F113CCB817D}"/>
              </a:ext>
            </a:extLst>
          </p:cNvPr>
          <p:cNvSpPr>
            <a:spLocks noGrp="1"/>
          </p:cNvSpPr>
          <p:nvPr>
            <p:ph type="title"/>
          </p:nvPr>
        </p:nvSpPr>
        <p:spPr/>
        <p:txBody>
          <a:bodyPr/>
          <a:lstStyle/>
          <a:p>
            <a:r>
              <a:rPr lang="en-US" b="1" dirty="0"/>
              <a:t>Business Risks: Apple’s Story </a:t>
            </a:r>
          </a:p>
        </p:txBody>
      </p:sp>
      <p:sp>
        <p:nvSpPr>
          <p:cNvPr id="3" name="Content Placeholder 2">
            <a:extLst>
              <a:ext uri="{FF2B5EF4-FFF2-40B4-BE49-F238E27FC236}">
                <a16:creationId xmlns:a16="http://schemas.microsoft.com/office/drawing/2014/main" id="{FB499034-7396-A44B-983D-BE757B93C21C}"/>
              </a:ext>
            </a:extLst>
          </p:cNvPr>
          <p:cNvSpPr>
            <a:spLocks noGrp="1"/>
          </p:cNvSpPr>
          <p:nvPr>
            <p:ph idx="1"/>
          </p:nvPr>
        </p:nvSpPr>
        <p:spPr>
          <a:xfrm>
            <a:off x="465827" y="1650492"/>
            <a:ext cx="7903473" cy="5207508"/>
          </a:xfrm>
        </p:spPr>
        <p:txBody>
          <a:bodyPr>
            <a:noAutofit/>
          </a:bodyPr>
          <a:lstStyle/>
          <a:p>
            <a:r>
              <a:rPr lang="en-US" sz="2400" dirty="0"/>
              <a:t>Apple has a market capitalization of $1 Trillion.  </a:t>
            </a:r>
            <a:br>
              <a:rPr lang="en-US" sz="2400" dirty="0"/>
            </a:br>
            <a:r>
              <a:rPr lang="en-US" sz="2400" dirty="0"/>
              <a:t>Most of its revenue and margins are from iPhone.  </a:t>
            </a:r>
          </a:p>
          <a:p>
            <a:r>
              <a:rPr lang="en-US" sz="2400" dirty="0"/>
              <a:t>“Virtually all of the world’s iPhones are Made in China.”</a:t>
            </a:r>
          </a:p>
          <a:p>
            <a:r>
              <a:rPr lang="en-US" sz="2400" dirty="0"/>
              <a:t>“I can’t imagine a scenario where the supply chain isn’t disrupted” … “If there’s one major hiccup in the raw materials, fabrication, assembly, test, and shipping, it will be a disruption.”</a:t>
            </a:r>
          </a:p>
          <a:p>
            <a:r>
              <a:rPr lang="en-US" sz="2400" b="1" dirty="0"/>
              <a:t>Source:</a:t>
            </a:r>
            <a:r>
              <a:rPr lang="en-US" sz="2400" dirty="0"/>
              <a:t> Bloomberg, January 27, 2020 </a:t>
            </a:r>
          </a:p>
          <a:p>
            <a:r>
              <a:rPr lang="en-US" sz="2400" dirty="0"/>
              <a:t>The risk here is obvious</a:t>
            </a:r>
            <a:r>
              <a:rPr lang="en-US" dirty="0"/>
              <a:t>.   </a:t>
            </a:r>
          </a:p>
        </p:txBody>
      </p:sp>
      <p:pic>
        <p:nvPicPr>
          <p:cNvPr id="5" name="Picture 4">
            <a:extLst>
              <a:ext uri="{FF2B5EF4-FFF2-40B4-BE49-F238E27FC236}">
                <a16:creationId xmlns:a16="http://schemas.microsoft.com/office/drawing/2014/main" id="{ACC9B36C-8E83-2144-A865-0DD21C25A745}"/>
              </a:ext>
            </a:extLst>
          </p:cNvPr>
          <p:cNvPicPr>
            <a:picLocks noChangeAspect="1"/>
          </p:cNvPicPr>
          <p:nvPr/>
        </p:nvPicPr>
        <p:blipFill>
          <a:blip r:embed="rId2"/>
          <a:stretch>
            <a:fillRect/>
          </a:stretch>
        </p:blipFill>
        <p:spPr>
          <a:xfrm>
            <a:off x="9094045" y="483987"/>
            <a:ext cx="2452795" cy="2905252"/>
          </a:xfrm>
          <a:prstGeom prst="rect">
            <a:avLst/>
          </a:prstGeom>
        </p:spPr>
      </p:pic>
      <p:pic>
        <p:nvPicPr>
          <p:cNvPr id="6" name="Picture 5">
            <a:extLst>
              <a:ext uri="{FF2B5EF4-FFF2-40B4-BE49-F238E27FC236}">
                <a16:creationId xmlns:a16="http://schemas.microsoft.com/office/drawing/2014/main" id="{3423E405-B720-0445-9417-2325D00263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827" y="5250678"/>
            <a:ext cx="7067287" cy="774002"/>
          </a:xfrm>
          <a:prstGeom prst="rect">
            <a:avLst/>
          </a:prstGeom>
        </p:spPr>
      </p:pic>
      <p:sp>
        <p:nvSpPr>
          <p:cNvPr id="7" name="Rectangle 6"/>
          <p:cNvSpPr/>
          <p:nvPr/>
        </p:nvSpPr>
        <p:spPr>
          <a:xfrm>
            <a:off x="10320442" y="3611462"/>
            <a:ext cx="906017" cy="246221"/>
          </a:xfrm>
          <a:prstGeom prst="rect">
            <a:avLst/>
          </a:prstGeom>
        </p:spPr>
        <p:txBody>
          <a:bodyPr wrap="none">
            <a:spAutoFit/>
          </a:bodyPr>
          <a:lstStyle/>
          <a:p>
            <a:r>
              <a:rPr lang="en-US" sz="1000" dirty="0"/>
              <a:t>Source: Apple</a:t>
            </a:r>
          </a:p>
        </p:txBody>
      </p:sp>
      <p:sp>
        <p:nvSpPr>
          <p:cNvPr id="4" name="TextBox 3">
            <a:extLst>
              <a:ext uri="{FF2B5EF4-FFF2-40B4-BE49-F238E27FC236}">
                <a16:creationId xmlns:a16="http://schemas.microsoft.com/office/drawing/2014/main" id="{03C3CBFB-090E-DC43-B7FA-C8198A90A3CC}"/>
              </a:ext>
            </a:extLst>
          </p:cNvPr>
          <p:cNvSpPr txBox="1"/>
          <p:nvPr/>
        </p:nvSpPr>
        <p:spPr>
          <a:xfrm>
            <a:off x="5741247" y="6024680"/>
            <a:ext cx="2982805" cy="246221"/>
          </a:xfrm>
          <a:prstGeom prst="rect">
            <a:avLst/>
          </a:prstGeom>
          <a:noFill/>
        </p:spPr>
        <p:txBody>
          <a:bodyPr wrap="square" rtlCol="0">
            <a:spAutoFit/>
          </a:bodyPr>
          <a:lstStyle/>
          <a:p>
            <a:r>
              <a:rPr lang="en-US" sz="1000" dirty="0"/>
              <a:t>Source: 9to5Mac.com 2/10/20</a:t>
            </a:r>
          </a:p>
        </p:txBody>
      </p:sp>
      <p:pic>
        <p:nvPicPr>
          <p:cNvPr id="8" name="Picture 7">
            <a:extLst>
              <a:ext uri="{FF2B5EF4-FFF2-40B4-BE49-F238E27FC236}">
                <a16:creationId xmlns:a16="http://schemas.microsoft.com/office/drawing/2014/main" id="{2BCD5EEA-3938-7048-B11A-E0765FBAC2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7980" y="4352856"/>
            <a:ext cx="3764464" cy="1405228"/>
          </a:xfrm>
          <a:prstGeom prst="rect">
            <a:avLst/>
          </a:prstGeom>
        </p:spPr>
      </p:pic>
      <p:sp>
        <p:nvSpPr>
          <p:cNvPr id="9" name="TextBox 8">
            <a:extLst>
              <a:ext uri="{FF2B5EF4-FFF2-40B4-BE49-F238E27FC236}">
                <a16:creationId xmlns:a16="http://schemas.microsoft.com/office/drawing/2014/main" id="{F4328800-950C-1D48-A739-D2DA6292180F}"/>
              </a:ext>
            </a:extLst>
          </p:cNvPr>
          <p:cNvSpPr txBox="1"/>
          <p:nvPr/>
        </p:nvSpPr>
        <p:spPr>
          <a:xfrm>
            <a:off x="9581727" y="5892399"/>
            <a:ext cx="2982805" cy="246221"/>
          </a:xfrm>
          <a:prstGeom prst="rect">
            <a:avLst/>
          </a:prstGeom>
          <a:noFill/>
        </p:spPr>
        <p:txBody>
          <a:bodyPr wrap="square" rtlCol="0">
            <a:spAutoFit/>
          </a:bodyPr>
          <a:lstStyle/>
          <a:p>
            <a:r>
              <a:rPr lang="en-US" sz="1000" dirty="0"/>
              <a:t>Source: Industry Week  2/10/20</a:t>
            </a:r>
          </a:p>
        </p:txBody>
      </p:sp>
    </p:spTree>
    <p:extLst>
      <p:ext uri="{BB962C8B-B14F-4D97-AF65-F5344CB8AC3E}">
        <p14:creationId xmlns:p14="http://schemas.microsoft.com/office/powerpoint/2010/main" val="51177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E22B-4A94-D147-B62C-22E7F05F59A7}"/>
              </a:ext>
            </a:extLst>
          </p:cNvPr>
          <p:cNvSpPr>
            <a:spLocks noGrp="1"/>
          </p:cNvSpPr>
          <p:nvPr>
            <p:ph type="title"/>
          </p:nvPr>
        </p:nvSpPr>
        <p:spPr/>
        <p:txBody>
          <a:bodyPr/>
          <a:lstStyle/>
          <a:p>
            <a:r>
              <a:rPr lang="en-US" b="1" dirty="0"/>
              <a:t>Chinese Covert Risks: Huawei’s Story	</a:t>
            </a:r>
          </a:p>
        </p:txBody>
      </p:sp>
      <p:sp>
        <p:nvSpPr>
          <p:cNvPr id="3" name="Content Placeholder 2">
            <a:extLst>
              <a:ext uri="{FF2B5EF4-FFF2-40B4-BE49-F238E27FC236}">
                <a16:creationId xmlns:a16="http://schemas.microsoft.com/office/drawing/2014/main" id="{28929116-7FA6-7040-AFBF-16BBB110C2A3}"/>
              </a:ext>
            </a:extLst>
          </p:cNvPr>
          <p:cNvSpPr>
            <a:spLocks noGrp="1"/>
          </p:cNvSpPr>
          <p:nvPr>
            <p:ph idx="1"/>
          </p:nvPr>
        </p:nvSpPr>
        <p:spPr>
          <a:xfrm>
            <a:off x="838200" y="1690688"/>
            <a:ext cx="6583325" cy="3400074"/>
          </a:xfrm>
        </p:spPr>
        <p:txBody>
          <a:bodyPr>
            <a:normAutofit/>
          </a:bodyPr>
          <a:lstStyle/>
          <a:p>
            <a:r>
              <a:rPr lang="en-US" dirty="0"/>
              <a:t>Huawei is a Chinese state-funded communications firm</a:t>
            </a:r>
          </a:p>
          <a:p>
            <a:r>
              <a:rPr lang="en-US" dirty="0"/>
              <a:t>Sells 200 million smart phone in 2019</a:t>
            </a:r>
          </a:p>
          <a:p>
            <a:r>
              <a:rPr lang="en-US" dirty="0"/>
              <a:t>Huawei provides products and software for critical infrastructure </a:t>
            </a:r>
          </a:p>
          <a:p>
            <a:r>
              <a:rPr lang="en-US" dirty="0"/>
              <a:t>If this a real threat?  Yes!! </a:t>
            </a:r>
          </a:p>
          <a:p>
            <a:r>
              <a:rPr lang="en-US" dirty="0"/>
              <a:t>Is the fear real?  </a:t>
            </a:r>
            <a:r>
              <a:rPr lang="en-US" dirty="0">
                <a:solidFill>
                  <a:srgbClr val="FF0000"/>
                </a:solidFill>
              </a:rPr>
              <a:t>Yes!!</a:t>
            </a:r>
          </a:p>
          <a:p>
            <a:endParaRPr lang="en-US" dirty="0"/>
          </a:p>
          <a:p>
            <a:endParaRPr lang="en-US" dirty="0"/>
          </a:p>
        </p:txBody>
      </p:sp>
      <p:pic>
        <p:nvPicPr>
          <p:cNvPr id="4" name="Picture 3">
            <a:extLst>
              <a:ext uri="{FF2B5EF4-FFF2-40B4-BE49-F238E27FC236}">
                <a16:creationId xmlns:a16="http://schemas.microsoft.com/office/drawing/2014/main" id="{726A1E18-AFDC-2047-A2EC-73033E974E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8499" y="1690688"/>
            <a:ext cx="3163628" cy="3017878"/>
          </a:xfrm>
          <a:prstGeom prst="rect">
            <a:avLst/>
          </a:prstGeom>
        </p:spPr>
      </p:pic>
      <p:sp>
        <p:nvSpPr>
          <p:cNvPr id="5" name="Rectangle 4"/>
          <p:cNvSpPr/>
          <p:nvPr/>
        </p:nvSpPr>
        <p:spPr>
          <a:xfrm>
            <a:off x="9928457" y="4844541"/>
            <a:ext cx="997389" cy="246221"/>
          </a:xfrm>
          <a:prstGeom prst="rect">
            <a:avLst/>
          </a:prstGeom>
        </p:spPr>
        <p:txBody>
          <a:bodyPr wrap="none">
            <a:spAutoFit/>
          </a:bodyPr>
          <a:lstStyle/>
          <a:p>
            <a:r>
              <a:rPr lang="en-US" sz="1000" dirty="0"/>
              <a:t>Source: Huawei</a:t>
            </a:r>
          </a:p>
        </p:txBody>
      </p:sp>
      <p:pic>
        <p:nvPicPr>
          <p:cNvPr id="7" name="Picture 6">
            <a:extLst>
              <a:ext uri="{FF2B5EF4-FFF2-40B4-BE49-F238E27FC236}">
                <a16:creationId xmlns:a16="http://schemas.microsoft.com/office/drawing/2014/main" id="{D914E227-4BF0-2849-A8B8-2BCD6A412664}"/>
              </a:ext>
            </a:extLst>
          </p:cNvPr>
          <p:cNvPicPr>
            <a:picLocks noChangeAspect="1"/>
          </p:cNvPicPr>
          <p:nvPr/>
        </p:nvPicPr>
        <p:blipFill>
          <a:blip r:embed="rId3"/>
          <a:stretch>
            <a:fillRect/>
          </a:stretch>
        </p:blipFill>
        <p:spPr>
          <a:xfrm>
            <a:off x="949631" y="5090762"/>
            <a:ext cx="8677297" cy="1087046"/>
          </a:xfrm>
          <a:prstGeom prst="rect">
            <a:avLst/>
          </a:prstGeom>
        </p:spPr>
      </p:pic>
      <p:sp>
        <p:nvSpPr>
          <p:cNvPr id="8" name="TextBox 7">
            <a:extLst>
              <a:ext uri="{FF2B5EF4-FFF2-40B4-BE49-F238E27FC236}">
                <a16:creationId xmlns:a16="http://schemas.microsoft.com/office/drawing/2014/main" id="{C5CEB7C6-30DF-8A49-88B9-DC2EC842FAD7}"/>
              </a:ext>
            </a:extLst>
          </p:cNvPr>
          <p:cNvSpPr txBox="1"/>
          <p:nvPr/>
        </p:nvSpPr>
        <p:spPr>
          <a:xfrm>
            <a:off x="7638231" y="6177808"/>
            <a:ext cx="2788920" cy="246221"/>
          </a:xfrm>
          <a:prstGeom prst="rect">
            <a:avLst/>
          </a:prstGeom>
          <a:noFill/>
        </p:spPr>
        <p:txBody>
          <a:bodyPr wrap="square" rtlCol="0">
            <a:spAutoFit/>
          </a:bodyPr>
          <a:lstStyle/>
          <a:p>
            <a:r>
              <a:rPr lang="en-US" sz="1000" b="1" dirty="0"/>
              <a:t>Source:</a:t>
            </a:r>
            <a:r>
              <a:rPr lang="en-US" sz="1000" dirty="0"/>
              <a:t> WSJ, 2/12/20</a:t>
            </a:r>
          </a:p>
        </p:txBody>
      </p:sp>
    </p:spTree>
    <p:extLst>
      <p:ext uri="{BB962C8B-B14F-4D97-AF65-F5344CB8AC3E}">
        <p14:creationId xmlns:p14="http://schemas.microsoft.com/office/powerpoint/2010/main" val="155898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540BFF-FF2F-1D47-85B0-14226E196018}"/>
              </a:ext>
            </a:extLst>
          </p:cNvPr>
          <p:cNvSpPr>
            <a:spLocks noGrp="1"/>
          </p:cNvSpPr>
          <p:nvPr>
            <p:ph type="title"/>
          </p:nvPr>
        </p:nvSpPr>
        <p:spPr/>
        <p:txBody>
          <a:bodyPr>
            <a:noAutofit/>
          </a:bodyPr>
          <a:lstStyle/>
          <a:p>
            <a:r>
              <a:rPr lang="en-US" b="1" dirty="0"/>
              <a:t>China - Great Decision - World Class Sourcing </a:t>
            </a:r>
          </a:p>
        </p:txBody>
      </p:sp>
      <p:sp>
        <p:nvSpPr>
          <p:cNvPr id="7" name="Text Placeholder 6">
            <a:extLst>
              <a:ext uri="{FF2B5EF4-FFF2-40B4-BE49-F238E27FC236}">
                <a16:creationId xmlns:a16="http://schemas.microsoft.com/office/drawing/2014/main" id="{771BB9B3-4E2A-764E-937F-525A568FCCF6}"/>
              </a:ext>
            </a:extLst>
          </p:cNvPr>
          <p:cNvSpPr>
            <a:spLocks noGrp="1"/>
          </p:cNvSpPr>
          <p:nvPr>
            <p:ph type="body" idx="1"/>
          </p:nvPr>
        </p:nvSpPr>
        <p:spPr>
          <a:xfrm>
            <a:off x="3182" y="1497298"/>
            <a:ext cx="5157787" cy="586335"/>
          </a:xfrm>
        </p:spPr>
        <p:txBody>
          <a:bodyPr>
            <a:noAutofit/>
          </a:bodyPr>
          <a:lstStyle/>
          <a:p>
            <a:pPr algn="ctr"/>
            <a:r>
              <a:rPr lang="en-US" sz="3600" dirty="0">
                <a:latin typeface="+mj-lt"/>
              </a:rPr>
              <a:t>Ten Years Ago</a:t>
            </a:r>
          </a:p>
        </p:txBody>
      </p:sp>
      <p:sp>
        <p:nvSpPr>
          <p:cNvPr id="5" name="Content Placeholder 4">
            <a:extLst>
              <a:ext uri="{FF2B5EF4-FFF2-40B4-BE49-F238E27FC236}">
                <a16:creationId xmlns:a16="http://schemas.microsoft.com/office/drawing/2014/main" id="{BECA4D1A-1D25-4B4D-A45C-685E08A97E1E}"/>
              </a:ext>
            </a:extLst>
          </p:cNvPr>
          <p:cNvSpPr>
            <a:spLocks noGrp="1"/>
          </p:cNvSpPr>
          <p:nvPr>
            <p:ph sz="half" idx="2"/>
          </p:nvPr>
        </p:nvSpPr>
        <p:spPr>
          <a:xfrm>
            <a:off x="451237" y="2180103"/>
            <a:ext cx="5646351" cy="4774367"/>
          </a:xfrm>
        </p:spPr>
        <p:txBody>
          <a:bodyPr>
            <a:normAutofit fontScale="77500" lnSpcReduction="20000"/>
          </a:bodyPr>
          <a:lstStyle/>
          <a:p>
            <a:pPr marL="0" indent="0">
              <a:buNone/>
            </a:pPr>
            <a:endParaRPr lang="en-US" dirty="0"/>
          </a:p>
          <a:p>
            <a:pPr marL="0" indent="0">
              <a:buNone/>
            </a:pPr>
            <a:r>
              <a:rPr lang="en-US" sz="4133" b="1" dirty="0">
                <a:latin typeface="+mj-lt"/>
              </a:rPr>
              <a:t>Manufacturability</a:t>
            </a:r>
            <a:r>
              <a:rPr lang="en-US" sz="4133" dirty="0">
                <a:latin typeface="+mj-lt"/>
              </a:rPr>
              <a:t> - ISO 9001 certified </a:t>
            </a:r>
          </a:p>
          <a:p>
            <a:pPr marL="0" indent="0">
              <a:buNone/>
            </a:pPr>
            <a:r>
              <a:rPr lang="en-US" sz="4133" b="1" dirty="0">
                <a:latin typeface="+mj-lt"/>
              </a:rPr>
              <a:t>Op Ex Practices </a:t>
            </a:r>
            <a:r>
              <a:rPr lang="en-US" sz="4133" dirty="0">
                <a:latin typeface="+mj-lt"/>
              </a:rPr>
              <a:t>– First article, SPC</a:t>
            </a:r>
          </a:p>
          <a:p>
            <a:pPr marL="0" indent="0">
              <a:buNone/>
            </a:pPr>
            <a:r>
              <a:rPr lang="en-US" sz="4133" b="1" dirty="0">
                <a:latin typeface="+mj-lt"/>
              </a:rPr>
              <a:t>Technology/Design</a:t>
            </a:r>
            <a:r>
              <a:rPr lang="en-US" sz="4133" dirty="0">
                <a:latin typeface="+mj-lt"/>
              </a:rPr>
              <a:t> –  Acceptable</a:t>
            </a:r>
            <a:endParaRPr lang="en-US" sz="2100" dirty="0">
              <a:latin typeface="+mj-lt"/>
            </a:endParaRPr>
          </a:p>
          <a:p>
            <a:pPr marL="0" indent="0">
              <a:buNone/>
            </a:pPr>
            <a:r>
              <a:rPr lang="en-US" sz="4133" b="1" dirty="0">
                <a:latin typeface="+mj-lt"/>
              </a:rPr>
              <a:t>Quality</a:t>
            </a:r>
            <a:r>
              <a:rPr lang="en-US" sz="4133" dirty="0">
                <a:latin typeface="+mj-lt"/>
              </a:rPr>
              <a:t> - Cpk - 1.0, compliance </a:t>
            </a:r>
          </a:p>
          <a:p>
            <a:pPr marL="0" indent="0">
              <a:buNone/>
            </a:pPr>
            <a:r>
              <a:rPr lang="en-US" sz="4133" b="1" dirty="0">
                <a:latin typeface="+mj-lt"/>
              </a:rPr>
              <a:t>Product delivery</a:t>
            </a:r>
            <a:r>
              <a:rPr lang="en-US" sz="4133" dirty="0">
                <a:latin typeface="+mj-lt"/>
              </a:rPr>
              <a:t> – Within acceptable windows</a:t>
            </a:r>
          </a:p>
          <a:p>
            <a:pPr marL="0" indent="0">
              <a:buNone/>
            </a:pPr>
            <a:r>
              <a:rPr lang="en-US" sz="4133" b="1" dirty="0">
                <a:latin typeface="+mj-lt"/>
              </a:rPr>
              <a:t>Cost</a:t>
            </a:r>
            <a:r>
              <a:rPr lang="en-US" sz="4133" dirty="0">
                <a:latin typeface="+mj-lt"/>
              </a:rPr>
              <a:t> – 40% or more lower</a:t>
            </a:r>
          </a:p>
        </p:txBody>
      </p:sp>
      <p:sp>
        <p:nvSpPr>
          <p:cNvPr id="8" name="Text Placeholder 7">
            <a:extLst>
              <a:ext uri="{FF2B5EF4-FFF2-40B4-BE49-F238E27FC236}">
                <a16:creationId xmlns:a16="http://schemas.microsoft.com/office/drawing/2014/main" id="{21DE7EA6-B91E-CF42-8353-54FC29D0D8B3}"/>
              </a:ext>
            </a:extLst>
          </p:cNvPr>
          <p:cNvSpPr>
            <a:spLocks noGrp="1"/>
          </p:cNvSpPr>
          <p:nvPr>
            <p:ph type="body" sz="quarter" idx="3"/>
          </p:nvPr>
        </p:nvSpPr>
        <p:spPr>
          <a:xfrm>
            <a:off x="6172200" y="1497299"/>
            <a:ext cx="5183188" cy="586335"/>
          </a:xfrm>
        </p:spPr>
        <p:txBody>
          <a:bodyPr>
            <a:noAutofit/>
          </a:bodyPr>
          <a:lstStyle/>
          <a:p>
            <a:pPr algn="ctr"/>
            <a:r>
              <a:rPr lang="en-US" sz="3600" dirty="0">
                <a:latin typeface="+mj-lt"/>
              </a:rPr>
              <a:t>Now</a:t>
            </a:r>
          </a:p>
        </p:txBody>
      </p:sp>
      <p:sp>
        <p:nvSpPr>
          <p:cNvPr id="9" name="Content Placeholder 8">
            <a:extLst>
              <a:ext uri="{FF2B5EF4-FFF2-40B4-BE49-F238E27FC236}">
                <a16:creationId xmlns:a16="http://schemas.microsoft.com/office/drawing/2014/main" id="{22B5EE47-0240-A642-91BD-A019FCE778B4}"/>
              </a:ext>
            </a:extLst>
          </p:cNvPr>
          <p:cNvSpPr>
            <a:spLocks noGrp="1"/>
          </p:cNvSpPr>
          <p:nvPr>
            <p:ph sz="quarter" idx="4"/>
          </p:nvPr>
        </p:nvSpPr>
        <p:spPr>
          <a:xfrm>
            <a:off x="6172200" y="1990868"/>
            <a:ext cx="5750627" cy="4644224"/>
          </a:xfrm>
        </p:spPr>
        <p:txBody>
          <a:bodyPr>
            <a:normAutofit fontScale="92500"/>
          </a:bodyPr>
          <a:lstStyle/>
          <a:p>
            <a:endParaRPr lang="en-US" sz="2400" b="1" dirty="0"/>
          </a:p>
          <a:p>
            <a:pPr marL="0" indent="0">
              <a:buNone/>
            </a:pPr>
            <a:r>
              <a:rPr lang="en-US" sz="3500" b="1" dirty="0">
                <a:latin typeface="+mj-lt"/>
              </a:rPr>
              <a:t>Manufacturability</a:t>
            </a:r>
            <a:r>
              <a:rPr lang="en-US" sz="3500" dirty="0">
                <a:latin typeface="+mj-lt"/>
              </a:rPr>
              <a:t> – World class/Robotic/AI/IOT</a:t>
            </a:r>
          </a:p>
          <a:p>
            <a:pPr marL="0" indent="0">
              <a:lnSpc>
                <a:spcPct val="100000"/>
              </a:lnSpc>
              <a:buNone/>
            </a:pPr>
            <a:r>
              <a:rPr lang="en-US" sz="3500" b="1" dirty="0">
                <a:latin typeface="+mj-lt"/>
              </a:rPr>
              <a:t>OP Ex Practices </a:t>
            </a:r>
            <a:r>
              <a:rPr lang="en-US" sz="3500" dirty="0">
                <a:latin typeface="+mj-lt"/>
              </a:rPr>
              <a:t>– Lean, Six Sigma</a:t>
            </a:r>
          </a:p>
          <a:p>
            <a:pPr marL="0" indent="0">
              <a:lnSpc>
                <a:spcPct val="70000"/>
              </a:lnSpc>
              <a:spcBef>
                <a:spcPts val="2000"/>
              </a:spcBef>
              <a:buNone/>
            </a:pPr>
            <a:r>
              <a:rPr lang="en-US" sz="3500" b="1" dirty="0">
                <a:latin typeface="+mj-lt"/>
              </a:rPr>
              <a:t>Technology/Design</a:t>
            </a:r>
            <a:r>
              <a:rPr lang="en-US" sz="3500" dirty="0">
                <a:latin typeface="+mj-lt"/>
              </a:rPr>
              <a:t> -  World class</a:t>
            </a:r>
          </a:p>
          <a:p>
            <a:pPr marL="0" indent="0">
              <a:buNone/>
            </a:pPr>
            <a:r>
              <a:rPr lang="en-US" sz="3500" b="1" dirty="0">
                <a:latin typeface="+mj-lt"/>
              </a:rPr>
              <a:t>Quality</a:t>
            </a:r>
            <a:r>
              <a:rPr lang="en-US" sz="3500" dirty="0">
                <a:latin typeface="+mj-lt"/>
              </a:rPr>
              <a:t> – Cpk – 2.0 or PPM</a:t>
            </a:r>
          </a:p>
          <a:p>
            <a:pPr marL="0" indent="0">
              <a:buNone/>
            </a:pPr>
            <a:r>
              <a:rPr lang="en-US" sz="3500" b="1" dirty="0">
                <a:latin typeface="+mj-lt"/>
              </a:rPr>
              <a:t>Product delivery</a:t>
            </a:r>
            <a:r>
              <a:rPr lang="en-US" sz="3500" dirty="0">
                <a:latin typeface="+mj-lt"/>
              </a:rPr>
              <a:t> – Just-in-Time</a:t>
            </a:r>
          </a:p>
          <a:p>
            <a:pPr marL="0" indent="0">
              <a:lnSpc>
                <a:spcPts val="4040"/>
              </a:lnSpc>
              <a:buNone/>
            </a:pPr>
            <a:r>
              <a:rPr lang="en-US" sz="3500" b="1" dirty="0">
                <a:latin typeface="+mj-lt"/>
              </a:rPr>
              <a:t>Cost</a:t>
            </a:r>
            <a:r>
              <a:rPr lang="en-US" sz="3500" dirty="0">
                <a:latin typeface="+mj-lt"/>
              </a:rPr>
              <a:t> – 10% lower or higher</a:t>
            </a:r>
          </a:p>
          <a:p>
            <a:pPr marL="0" indent="0">
              <a:buNone/>
            </a:pPr>
            <a:endParaRPr lang="en-US" b="1" dirty="0">
              <a:latin typeface="+mj-lt"/>
            </a:endParaRPr>
          </a:p>
        </p:txBody>
      </p:sp>
    </p:spTree>
    <p:extLst>
      <p:ext uri="{BB962C8B-B14F-4D97-AF65-F5344CB8AC3E}">
        <p14:creationId xmlns:p14="http://schemas.microsoft.com/office/powerpoint/2010/main" val="101821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49CC-23D0-8148-823C-920ED436BA6A}"/>
              </a:ext>
            </a:extLst>
          </p:cNvPr>
          <p:cNvSpPr>
            <a:spLocks noGrp="1"/>
          </p:cNvSpPr>
          <p:nvPr>
            <p:ph type="title"/>
          </p:nvPr>
        </p:nvSpPr>
        <p:spPr/>
        <p:txBody>
          <a:bodyPr/>
          <a:lstStyle/>
          <a:p>
            <a:r>
              <a:rPr lang="en-US" b="1" dirty="0"/>
              <a:t>Iron Curtain – Digital Curtain</a:t>
            </a:r>
          </a:p>
        </p:txBody>
      </p:sp>
      <p:sp>
        <p:nvSpPr>
          <p:cNvPr id="3" name="Content Placeholder 2">
            <a:extLst>
              <a:ext uri="{FF2B5EF4-FFF2-40B4-BE49-F238E27FC236}">
                <a16:creationId xmlns:a16="http://schemas.microsoft.com/office/drawing/2014/main" id="{EEE1457B-869D-6141-9A7E-F13000315005}"/>
              </a:ext>
            </a:extLst>
          </p:cNvPr>
          <p:cNvSpPr>
            <a:spLocks noGrp="1"/>
          </p:cNvSpPr>
          <p:nvPr>
            <p:ph idx="1"/>
          </p:nvPr>
        </p:nvSpPr>
        <p:spPr>
          <a:xfrm>
            <a:off x="838200" y="1825624"/>
            <a:ext cx="10515600" cy="5032375"/>
          </a:xfrm>
        </p:spPr>
        <p:txBody>
          <a:bodyPr>
            <a:normAutofit lnSpcReduction="10000"/>
          </a:bodyPr>
          <a:lstStyle/>
          <a:p>
            <a:r>
              <a:rPr lang="en-US" dirty="0"/>
              <a:t>Almost 74 years ago, Winston Churchill gave a sobering speech at Westminster College in Missouri in 1946</a:t>
            </a:r>
          </a:p>
          <a:p>
            <a:endParaRPr lang="en-US" dirty="0"/>
          </a:p>
          <a:p>
            <a:r>
              <a:rPr lang="en-US" dirty="0"/>
              <a:t>”An iron curtain has descended across the continent.”</a:t>
            </a:r>
          </a:p>
          <a:p>
            <a:endParaRPr lang="en-US" dirty="0"/>
          </a:p>
          <a:p>
            <a:r>
              <a:rPr lang="en-US" dirty="0"/>
              <a:t>Churchill was prescient.  His off handed comment became the metaphor for foreign policy 1946 to 1991.</a:t>
            </a:r>
          </a:p>
          <a:p>
            <a:endParaRPr lang="en-US" dirty="0"/>
          </a:p>
          <a:p>
            <a:r>
              <a:rPr lang="en-US" dirty="0"/>
              <a:t>The appropriate metaphor for China still needs to be found.</a:t>
            </a:r>
          </a:p>
          <a:p>
            <a:endParaRPr lang="en-US" dirty="0"/>
          </a:p>
          <a:p>
            <a:r>
              <a:rPr lang="en-US" dirty="0"/>
              <a:t>We’re seeing the shades of this in how trade has been weaponized</a:t>
            </a:r>
          </a:p>
        </p:txBody>
      </p:sp>
    </p:spTree>
    <p:extLst>
      <p:ext uri="{BB962C8B-B14F-4D97-AF65-F5344CB8AC3E}">
        <p14:creationId xmlns:p14="http://schemas.microsoft.com/office/powerpoint/2010/main" val="57332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57EF-ABF6-2C4C-84ED-A995F06FDD6C}"/>
              </a:ext>
            </a:extLst>
          </p:cNvPr>
          <p:cNvSpPr>
            <a:spLocks noGrp="1"/>
          </p:cNvSpPr>
          <p:nvPr>
            <p:ph type="title"/>
          </p:nvPr>
        </p:nvSpPr>
        <p:spPr/>
        <p:txBody>
          <a:bodyPr/>
          <a:lstStyle/>
          <a:p>
            <a:r>
              <a:rPr lang="en-US" b="1" dirty="0"/>
              <a:t>But - China Sourcing Risks Are Increasing</a:t>
            </a:r>
          </a:p>
        </p:txBody>
      </p:sp>
      <p:sp>
        <p:nvSpPr>
          <p:cNvPr id="3" name="Content Placeholder 2">
            <a:extLst>
              <a:ext uri="{FF2B5EF4-FFF2-40B4-BE49-F238E27FC236}">
                <a16:creationId xmlns:a16="http://schemas.microsoft.com/office/drawing/2014/main" id="{D364E7A3-33BD-A343-84E1-6A18B8B9DCED}"/>
              </a:ext>
            </a:extLst>
          </p:cNvPr>
          <p:cNvSpPr>
            <a:spLocks noGrp="1"/>
          </p:cNvSpPr>
          <p:nvPr>
            <p:ph idx="1"/>
          </p:nvPr>
        </p:nvSpPr>
        <p:spPr>
          <a:xfrm>
            <a:off x="838199" y="1732882"/>
            <a:ext cx="5973417" cy="5167311"/>
          </a:xfrm>
        </p:spPr>
        <p:txBody>
          <a:bodyPr>
            <a:normAutofit fontScale="55000" lnSpcReduction="20000"/>
          </a:bodyPr>
          <a:lstStyle/>
          <a:p>
            <a:r>
              <a:rPr lang="en-US" sz="4200" dirty="0"/>
              <a:t>Weaponized trade</a:t>
            </a:r>
          </a:p>
          <a:p>
            <a:r>
              <a:rPr lang="en-US" sz="4200" dirty="0"/>
              <a:t>Asymmetric warfare – i.e. Chinese cyber attacks</a:t>
            </a:r>
          </a:p>
          <a:p>
            <a:r>
              <a:rPr lang="en-US" sz="4200" dirty="0"/>
              <a:t>Nationalist politics (made in China, USA, etc.)</a:t>
            </a:r>
          </a:p>
          <a:p>
            <a:r>
              <a:rPr lang="en-US" sz="4200" dirty="0"/>
              <a:t>Chinese &amp; US politics</a:t>
            </a:r>
          </a:p>
          <a:p>
            <a:r>
              <a:rPr lang="en-US" sz="4200" dirty="0"/>
              <a:t>Supply chains as pawns in  a global struggles</a:t>
            </a:r>
          </a:p>
          <a:p>
            <a:r>
              <a:rPr lang="en-US" sz="4200" dirty="0"/>
              <a:t>Unintended consequences</a:t>
            </a:r>
          </a:p>
          <a:p>
            <a:r>
              <a:rPr lang="en-US" sz="4200" dirty="0"/>
              <a:t>Black Swans -Coronavirus</a:t>
            </a:r>
          </a:p>
          <a:p>
            <a:pPr lvl="1"/>
            <a:r>
              <a:rPr lang="en-US" sz="4200" dirty="0"/>
              <a:t>Known, unknown events  </a:t>
            </a:r>
          </a:p>
          <a:p>
            <a:r>
              <a:rPr lang="en-US" sz="4200" dirty="0"/>
              <a:t>Tariffs – 25% game changer</a:t>
            </a:r>
          </a:p>
          <a:p>
            <a:r>
              <a:rPr lang="en-US" sz="4200" dirty="0"/>
              <a:t>IP loss</a:t>
            </a:r>
          </a:p>
          <a:p>
            <a:r>
              <a:rPr lang="en-US" sz="4200" dirty="0"/>
              <a:t>Lack of access domestic markets</a:t>
            </a:r>
          </a:p>
          <a:p>
            <a:r>
              <a:rPr lang="en-US" sz="4200" dirty="0"/>
              <a:t>Confused and changing sourcing rules</a:t>
            </a:r>
          </a:p>
          <a:p>
            <a:r>
              <a:rPr lang="en-US" sz="4200" dirty="0"/>
              <a:t>Embedded malware in products (IOT/com/etc)</a:t>
            </a:r>
          </a:p>
          <a:p>
            <a:endParaRPr lang="en-US" dirty="0"/>
          </a:p>
        </p:txBody>
      </p:sp>
      <p:pic>
        <p:nvPicPr>
          <p:cNvPr id="6" name="Picture 5">
            <a:extLst>
              <a:ext uri="{FF2B5EF4-FFF2-40B4-BE49-F238E27FC236}">
                <a16:creationId xmlns:a16="http://schemas.microsoft.com/office/drawing/2014/main" id="{127B8974-1714-1C41-95C7-BA1485E8B5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1906" y="2110412"/>
            <a:ext cx="4125951" cy="2758630"/>
          </a:xfrm>
          <a:prstGeom prst="rect">
            <a:avLst/>
          </a:prstGeom>
        </p:spPr>
      </p:pic>
      <p:sp>
        <p:nvSpPr>
          <p:cNvPr id="5" name="Rectangle 4"/>
          <p:cNvSpPr/>
          <p:nvPr/>
        </p:nvSpPr>
        <p:spPr>
          <a:xfrm>
            <a:off x="10155660" y="5058874"/>
            <a:ext cx="1002197" cy="246221"/>
          </a:xfrm>
          <a:prstGeom prst="rect">
            <a:avLst/>
          </a:prstGeom>
        </p:spPr>
        <p:txBody>
          <a:bodyPr wrap="none">
            <a:spAutoFit/>
          </a:bodyPr>
          <a:lstStyle/>
          <a:p>
            <a:r>
              <a:rPr lang="en-US" sz="1000" dirty="0"/>
              <a:t>Source: Pixabay</a:t>
            </a:r>
          </a:p>
        </p:txBody>
      </p:sp>
    </p:spTree>
    <p:extLst>
      <p:ext uri="{BB962C8B-B14F-4D97-AF65-F5344CB8AC3E}">
        <p14:creationId xmlns:p14="http://schemas.microsoft.com/office/powerpoint/2010/main" val="1464628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540BFF-FF2F-1D47-85B0-14226E196018}"/>
              </a:ext>
            </a:extLst>
          </p:cNvPr>
          <p:cNvSpPr>
            <a:spLocks noGrp="1"/>
          </p:cNvSpPr>
          <p:nvPr>
            <p:ph type="title"/>
          </p:nvPr>
        </p:nvSpPr>
        <p:spPr>
          <a:xfrm>
            <a:off x="839788" y="365125"/>
            <a:ext cx="10515600" cy="1325563"/>
          </a:xfrm>
        </p:spPr>
        <p:txBody>
          <a:bodyPr>
            <a:noAutofit/>
          </a:bodyPr>
          <a:lstStyle/>
          <a:p>
            <a:r>
              <a:rPr lang="en-US" dirty="0">
                <a:latin typeface="+mn-lt"/>
              </a:rPr>
              <a:t>Pivotal Time: Re-evaluate Business Models</a:t>
            </a:r>
          </a:p>
        </p:txBody>
      </p:sp>
      <p:sp>
        <p:nvSpPr>
          <p:cNvPr id="7" name="Text Placeholder 6">
            <a:extLst>
              <a:ext uri="{FF2B5EF4-FFF2-40B4-BE49-F238E27FC236}">
                <a16:creationId xmlns:a16="http://schemas.microsoft.com/office/drawing/2014/main" id="{771BB9B3-4E2A-764E-937F-525A568FCCF6}"/>
              </a:ext>
            </a:extLst>
          </p:cNvPr>
          <p:cNvSpPr>
            <a:spLocks noGrp="1"/>
          </p:cNvSpPr>
          <p:nvPr>
            <p:ph type="body" idx="1"/>
          </p:nvPr>
        </p:nvSpPr>
        <p:spPr>
          <a:xfrm>
            <a:off x="265599" y="1772697"/>
            <a:ext cx="5157787" cy="586335"/>
          </a:xfrm>
        </p:spPr>
        <p:txBody>
          <a:bodyPr>
            <a:noAutofit/>
          </a:bodyPr>
          <a:lstStyle/>
          <a:p>
            <a:pPr algn="ctr"/>
            <a:r>
              <a:rPr lang="en-US" sz="3733" dirty="0">
                <a:latin typeface="+mj-lt"/>
              </a:rPr>
              <a:t>Current Model</a:t>
            </a:r>
          </a:p>
        </p:txBody>
      </p:sp>
      <p:sp>
        <p:nvSpPr>
          <p:cNvPr id="5" name="Content Placeholder 4">
            <a:extLst>
              <a:ext uri="{FF2B5EF4-FFF2-40B4-BE49-F238E27FC236}">
                <a16:creationId xmlns:a16="http://schemas.microsoft.com/office/drawing/2014/main" id="{BECA4D1A-1D25-4B4D-A45C-685E08A97E1E}"/>
              </a:ext>
            </a:extLst>
          </p:cNvPr>
          <p:cNvSpPr>
            <a:spLocks noGrp="1"/>
          </p:cNvSpPr>
          <p:nvPr>
            <p:ph sz="half" idx="2"/>
          </p:nvPr>
        </p:nvSpPr>
        <p:spPr>
          <a:xfrm>
            <a:off x="555592" y="2129521"/>
            <a:ext cx="5726179" cy="4774367"/>
          </a:xfrm>
        </p:spPr>
        <p:txBody>
          <a:bodyPr>
            <a:normAutofit/>
          </a:bodyPr>
          <a:lstStyle/>
          <a:p>
            <a:pPr marL="0" indent="0">
              <a:buNone/>
            </a:pPr>
            <a:endParaRPr lang="en-US" sz="2400" dirty="0"/>
          </a:p>
          <a:p>
            <a:r>
              <a:rPr lang="en-US" sz="3200" dirty="0"/>
              <a:t>Manage brand</a:t>
            </a:r>
          </a:p>
          <a:p>
            <a:r>
              <a:rPr lang="en-US" sz="3200" dirty="0"/>
              <a:t>Outsource product design</a:t>
            </a:r>
          </a:p>
          <a:p>
            <a:r>
              <a:rPr lang="en-US" sz="3200" dirty="0"/>
              <a:t>Outsource manufacturing</a:t>
            </a:r>
          </a:p>
          <a:p>
            <a:pPr marL="0" indent="0">
              <a:buNone/>
            </a:pPr>
            <a:r>
              <a:rPr lang="en-US" sz="3200" dirty="0"/>
              <a:t>	(Up to 80% of value)</a:t>
            </a:r>
          </a:p>
          <a:p>
            <a:r>
              <a:rPr lang="en-US" sz="3200" dirty="0"/>
              <a:t>Test products (externally)</a:t>
            </a:r>
          </a:p>
          <a:p>
            <a:r>
              <a:rPr lang="en-US" sz="3200" dirty="0"/>
              <a:t>Sell products</a:t>
            </a:r>
          </a:p>
        </p:txBody>
      </p:sp>
      <p:sp>
        <p:nvSpPr>
          <p:cNvPr id="12" name="Text Placeholder 6">
            <a:extLst>
              <a:ext uri="{FF2B5EF4-FFF2-40B4-BE49-F238E27FC236}">
                <a16:creationId xmlns:a16="http://schemas.microsoft.com/office/drawing/2014/main" id="{3640D9BA-0780-2B40-8DB7-55B763B989F3}"/>
              </a:ext>
            </a:extLst>
          </p:cNvPr>
          <p:cNvSpPr txBox="1">
            <a:spLocks/>
          </p:cNvSpPr>
          <p:nvPr/>
        </p:nvSpPr>
        <p:spPr>
          <a:xfrm>
            <a:off x="6965527" y="1690689"/>
            <a:ext cx="5157787" cy="586335"/>
          </a:xfrm>
          <a:prstGeom prst="rect">
            <a:avLst/>
          </a:prstGeom>
        </p:spPr>
        <p:txBody>
          <a:bodyPr vert="horz" lIns="121920" tIns="60960" rIns="121920" bIns="6096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3733"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3" name="Text Placeholder 6">
            <a:extLst>
              <a:ext uri="{FF2B5EF4-FFF2-40B4-BE49-F238E27FC236}">
                <a16:creationId xmlns:a16="http://schemas.microsoft.com/office/drawing/2014/main" id="{4883438D-F9AD-1242-A415-6B53EB029AA7}"/>
              </a:ext>
            </a:extLst>
          </p:cNvPr>
          <p:cNvSpPr txBox="1">
            <a:spLocks/>
          </p:cNvSpPr>
          <p:nvPr/>
        </p:nvSpPr>
        <p:spPr>
          <a:xfrm>
            <a:off x="6316114" y="1836353"/>
            <a:ext cx="5157787" cy="586335"/>
          </a:xfrm>
          <a:prstGeom prst="rect">
            <a:avLst/>
          </a:prstGeom>
        </p:spPr>
        <p:txBody>
          <a:bodyPr vert="horz" lIns="121920" tIns="60960" rIns="121920" bIns="6096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prstClr val="black"/>
                </a:solidFill>
                <a:effectLst/>
                <a:uLnTx/>
                <a:uFillTx/>
                <a:latin typeface="+mj-lt"/>
                <a:ea typeface="+mn-ea"/>
                <a:cs typeface="+mn-cs"/>
              </a:rPr>
              <a:t>Re-evaluation of Model</a:t>
            </a:r>
          </a:p>
        </p:txBody>
      </p:sp>
      <p:sp>
        <p:nvSpPr>
          <p:cNvPr id="14" name="Content Placeholder 4">
            <a:extLst>
              <a:ext uri="{FF2B5EF4-FFF2-40B4-BE49-F238E27FC236}">
                <a16:creationId xmlns:a16="http://schemas.microsoft.com/office/drawing/2014/main" id="{63761829-280C-894D-88ED-4DB092B1D551}"/>
              </a:ext>
            </a:extLst>
          </p:cNvPr>
          <p:cNvSpPr txBox="1">
            <a:spLocks/>
          </p:cNvSpPr>
          <p:nvPr/>
        </p:nvSpPr>
        <p:spPr>
          <a:xfrm>
            <a:off x="5666702" y="2075037"/>
            <a:ext cx="6456612" cy="4774367"/>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 Secure brand &amp; IP</a:t>
            </a: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 Design product (retain control)</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 Re-evaluate ‘make or buy’</a:t>
            </a:r>
          </a:p>
          <a:p>
            <a:pPr marL="0" marR="0" lvl="0" indent="0" algn="l" defTabSz="685800" rtl="0" eaLnBrk="1" fontAlgn="auto" latinLnBrk="0" hangingPunct="1">
              <a:lnSpc>
                <a:spcPct val="90000"/>
              </a:lnSpc>
              <a:spcBef>
                <a:spcPts val="750"/>
              </a:spcBef>
              <a:spcAft>
                <a:spcPts val="0"/>
              </a:spcAft>
              <a:buClrTx/>
              <a:buSzTx/>
              <a:buNone/>
              <a:tabLst/>
              <a:defRPr/>
            </a:pPr>
            <a:endParaRPr kumimoji="0" lang="en-US" sz="4000" b="0" i="0" u="none" strike="noStrike" kern="1200" cap="none" spc="0" normalizeH="0" baseline="0" noProof="0" dirty="0">
              <a:ln>
                <a:noFill/>
              </a:ln>
              <a:solidFill>
                <a:prstClr val="black"/>
              </a:solidFill>
              <a:effectLst/>
              <a:uLnTx/>
              <a:uFillTx/>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 Test products (</a:t>
            </a:r>
            <a:r>
              <a:rPr lang="en-US" sz="3200" dirty="0">
                <a:solidFill>
                  <a:prstClr val="black"/>
                </a:solidFill>
              </a:rPr>
              <a:t>internally</a:t>
            </a:r>
            <a:r>
              <a:rPr kumimoji="0" lang="en-US" sz="3200" b="0" i="0" u="none" strike="noStrike" kern="1200" cap="none" spc="0" normalizeH="0" baseline="0" noProof="0" dirty="0">
                <a:ln>
                  <a:noFill/>
                </a:ln>
                <a:solidFill>
                  <a:prstClr val="black"/>
                </a:solidFill>
                <a:effectLst/>
                <a:uLnTx/>
                <a:uFillTx/>
                <a:ea typeface="+mn-ea"/>
                <a:cs typeface="+mn-cs"/>
              </a:rPr>
              <a: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 Sell products (equivalency)</a:t>
            </a:r>
          </a:p>
        </p:txBody>
      </p:sp>
    </p:spTree>
    <p:extLst>
      <p:ext uri="{BB962C8B-B14F-4D97-AF65-F5344CB8AC3E}">
        <p14:creationId xmlns:p14="http://schemas.microsoft.com/office/powerpoint/2010/main" val="4129340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5C82-4AD9-334A-ADA9-28E7C301A1C5}"/>
              </a:ext>
            </a:extLst>
          </p:cNvPr>
          <p:cNvSpPr>
            <a:spLocks noGrp="1"/>
          </p:cNvSpPr>
          <p:nvPr>
            <p:ph type="title"/>
          </p:nvPr>
        </p:nvSpPr>
        <p:spPr/>
        <p:txBody>
          <a:bodyPr/>
          <a:lstStyle/>
          <a:p>
            <a:r>
              <a:rPr lang="en-US" b="1" dirty="0"/>
              <a:t>Risk Based, Decision Making</a:t>
            </a:r>
            <a:endParaRPr lang="en-US" dirty="0"/>
          </a:p>
        </p:txBody>
      </p:sp>
      <p:sp>
        <p:nvSpPr>
          <p:cNvPr id="3" name="Content Placeholder 2">
            <a:extLst>
              <a:ext uri="{FF2B5EF4-FFF2-40B4-BE49-F238E27FC236}">
                <a16:creationId xmlns:a16="http://schemas.microsoft.com/office/drawing/2014/main" id="{D0914F9E-6888-CA4F-A5BC-1487D9EF8C62}"/>
              </a:ext>
            </a:extLst>
          </p:cNvPr>
          <p:cNvSpPr>
            <a:spLocks noGrp="1"/>
          </p:cNvSpPr>
          <p:nvPr>
            <p:ph idx="1"/>
          </p:nvPr>
        </p:nvSpPr>
        <p:spPr>
          <a:xfrm>
            <a:off x="586596" y="1408089"/>
            <a:ext cx="6359236" cy="5449911"/>
          </a:xfrm>
        </p:spPr>
        <p:txBody>
          <a:bodyPr>
            <a:normAutofit fontScale="92500" lnSpcReduction="10000"/>
          </a:bodyPr>
          <a:lstStyle/>
          <a:p>
            <a:pPr marL="0" indent="0">
              <a:buNone/>
            </a:pPr>
            <a:r>
              <a:rPr lang="en-US" b="1" dirty="0"/>
              <a:t>The Challenge:</a:t>
            </a:r>
          </a:p>
          <a:p>
            <a:r>
              <a:rPr lang="en-US" dirty="0"/>
              <a:t>“… , it is questionable whether fragile globalized supply chains can thrive at all in an environment where the world’s two largest economies are disinclined to play by the rules, even their own.”</a:t>
            </a:r>
          </a:p>
          <a:p>
            <a:pPr marL="0" indent="0">
              <a:buNone/>
            </a:pPr>
            <a:r>
              <a:rPr lang="en-US" dirty="0"/>
              <a:t> </a:t>
            </a:r>
            <a:r>
              <a:rPr lang="en-US" sz="2400" dirty="0"/>
              <a:t>  Wall Street Journal, </a:t>
            </a:r>
            <a:r>
              <a:rPr lang="en-US" sz="2400" b="1" dirty="0"/>
              <a:t>December 13, 2018</a:t>
            </a:r>
          </a:p>
          <a:p>
            <a:pPr marL="0" indent="0">
              <a:buNone/>
            </a:pPr>
            <a:endParaRPr lang="en-US" dirty="0"/>
          </a:p>
          <a:p>
            <a:pPr marL="0" indent="0">
              <a:buNone/>
            </a:pPr>
            <a:r>
              <a:rPr lang="en-US" b="1" dirty="0"/>
              <a:t>Responses:</a:t>
            </a:r>
          </a:p>
          <a:p>
            <a:r>
              <a:rPr lang="en-US" dirty="0"/>
              <a:t>Risk (Threats) are much higher due to coronavirus etc.</a:t>
            </a:r>
          </a:p>
          <a:p>
            <a:r>
              <a:rPr lang="en-US" b="1" dirty="0"/>
              <a:t>Result</a:t>
            </a:r>
            <a:r>
              <a:rPr lang="en-US" dirty="0"/>
              <a:t>: Brand companies are re-evaluating sourcing models and ‘make or buy’ decisions based on risk</a:t>
            </a:r>
          </a:p>
          <a:p>
            <a:endParaRPr lang="en-US" dirty="0"/>
          </a:p>
          <a:p>
            <a:endParaRPr lang="en-US" dirty="0"/>
          </a:p>
        </p:txBody>
      </p:sp>
      <p:pic>
        <p:nvPicPr>
          <p:cNvPr id="6" name="Picture 5" descr="/Users/margauxhutchins/Desktop/shutterstock_356684258.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5832" y="1690688"/>
            <a:ext cx="4969101" cy="3755086"/>
          </a:xfrm>
          <a:prstGeom prst="rect">
            <a:avLst/>
          </a:prstGeom>
          <a:noFill/>
          <a:ln>
            <a:noFill/>
          </a:ln>
        </p:spPr>
      </p:pic>
      <p:sp>
        <p:nvSpPr>
          <p:cNvPr id="7" name="Rectangle 6"/>
          <p:cNvSpPr/>
          <p:nvPr/>
        </p:nvSpPr>
        <p:spPr>
          <a:xfrm>
            <a:off x="9675169" y="5199553"/>
            <a:ext cx="1266693" cy="246221"/>
          </a:xfrm>
          <a:prstGeom prst="rect">
            <a:avLst/>
          </a:prstGeom>
        </p:spPr>
        <p:txBody>
          <a:bodyPr wrap="none">
            <a:spAutoFit/>
          </a:bodyPr>
          <a:lstStyle/>
          <a:p>
            <a:r>
              <a:rPr lang="en-US" sz="1000" dirty="0"/>
              <a:t>Source: Shutterstock</a:t>
            </a:r>
          </a:p>
        </p:txBody>
      </p:sp>
    </p:spTree>
    <p:extLst>
      <p:ext uri="{BB962C8B-B14F-4D97-AF65-F5344CB8AC3E}">
        <p14:creationId xmlns:p14="http://schemas.microsoft.com/office/powerpoint/2010/main" val="585284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19B8-DE27-474F-8CB9-D03DCCEC97E9}"/>
              </a:ext>
            </a:extLst>
          </p:cNvPr>
          <p:cNvSpPr>
            <a:spLocks noGrp="1"/>
          </p:cNvSpPr>
          <p:nvPr>
            <p:ph type="title"/>
          </p:nvPr>
        </p:nvSpPr>
        <p:spPr/>
        <p:txBody>
          <a:bodyPr/>
          <a:lstStyle/>
          <a:p>
            <a:r>
              <a:rPr lang="en-US" b="1" dirty="0"/>
              <a:t>Critical Question: 'Make or Buy’ Decision</a:t>
            </a:r>
          </a:p>
        </p:txBody>
      </p:sp>
      <p:sp>
        <p:nvSpPr>
          <p:cNvPr id="3" name="Content Placeholder 2">
            <a:extLst>
              <a:ext uri="{FF2B5EF4-FFF2-40B4-BE49-F238E27FC236}">
                <a16:creationId xmlns:a16="http://schemas.microsoft.com/office/drawing/2014/main" id="{BDB0DDC2-39B3-1D43-A8EF-4D0ABFD0F1E4}"/>
              </a:ext>
            </a:extLst>
          </p:cNvPr>
          <p:cNvSpPr>
            <a:spLocks noGrp="1"/>
          </p:cNvSpPr>
          <p:nvPr>
            <p:ph idx="1"/>
          </p:nvPr>
        </p:nvSpPr>
        <p:spPr>
          <a:xfrm>
            <a:off x="838200" y="1690688"/>
            <a:ext cx="5549900" cy="5032375"/>
          </a:xfrm>
        </p:spPr>
        <p:txBody>
          <a:bodyPr>
            <a:normAutofit fontScale="92500" lnSpcReduction="10000"/>
          </a:bodyPr>
          <a:lstStyle/>
          <a:p>
            <a:r>
              <a:rPr lang="en-US" dirty="0"/>
              <a:t>Can a U.S. company withstand loss of parts from Chinese major supplier for four or six months? </a:t>
            </a:r>
          </a:p>
          <a:p>
            <a:r>
              <a:rPr lang="en-US" dirty="0"/>
              <a:t>NO!!!!</a:t>
            </a:r>
          </a:p>
          <a:p>
            <a:r>
              <a:rPr lang="en-US" dirty="0"/>
              <a:t>So, what’s the solution:</a:t>
            </a:r>
          </a:p>
          <a:p>
            <a:r>
              <a:rPr lang="en-US" dirty="0"/>
              <a:t>Revisit business assumptions made 20 or even 30 years ago </a:t>
            </a:r>
          </a:p>
          <a:p>
            <a:r>
              <a:rPr lang="en-US" dirty="0"/>
              <a:t>Revisit ‘Make or Buy’ Decisions for each China sourced product</a:t>
            </a:r>
          </a:p>
          <a:p>
            <a:pPr lvl="1"/>
            <a:r>
              <a:rPr lang="en-US" dirty="0"/>
              <a:t>Business continuity was based on fire or work disruption, not shutdown of China’s economy</a:t>
            </a:r>
          </a:p>
          <a:p>
            <a:pPr lvl="1"/>
            <a:r>
              <a:rPr lang="en-US" dirty="0"/>
              <a:t>Chinese disruptions are continuous</a:t>
            </a:r>
          </a:p>
          <a:p>
            <a:endParaRPr lang="en-US" dirty="0"/>
          </a:p>
          <a:p>
            <a:endParaRPr lang="en-US" dirty="0"/>
          </a:p>
        </p:txBody>
      </p:sp>
      <p:pic>
        <p:nvPicPr>
          <p:cNvPr id="5" name="Picture 4">
            <a:extLst>
              <a:ext uri="{FF2B5EF4-FFF2-40B4-BE49-F238E27FC236}">
                <a16:creationId xmlns:a16="http://schemas.microsoft.com/office/drawing/2014/main" id="{6201F502-15A4-7044-971B-08BD6ED7808D}"/>
              </a:ext>
            </a:extLst>
          </p:cNvPr>
          <p:cNvPicPr>
            <a:picLocks noChangeAspect="1"/>
          </p:cNvPicPr>
          <p:nvPr/>
        </p:nvPicPr>
        <p:blipFill>
          <a:blip r:embed="rId2"/>
          <a:stretch>
            <a:fillRect/>
          </a:stretch>
        </p:blipFill>
        <p:spPr>
          <a:xfrm>
            <a:off x="7119257" y="2377773"/>
            <a:ext cx="4336143" cy="2136421"/>
          </a:xfrm>
          <a:prstGeom prst="rect">
            <a:avLst/>
          </a:prstGeom>
        </p:spPr>
      </p:pic>
      <p:sp>
        <p:nvSpPr>
          <p:cNvPr id="6" name="Rectangle 5"/>
          <p:cNvSpPr/>
          <p:nvPr/>
        </p:nvSpPr>
        <p:spPr>
          <a:xfrm>
            <a:off x="10188707" y="4634991"/>
            <a:ext cx="1266693" cy="246221"/>
          </a:xfrm>
          <a:prstGeom prst="rect">
            <a:avLst/>
          </a:prstGeom>
        </p:spPr>
        <p:txBody>
          <a:bodyPr wrap="none">
            <a:spAutoFit/>
          </a:bodyPr>
          <a:lstStyle/>
          <a:p>
            <a:r>
              <a:rPr lang="en-US" sz="1000" dirty="0"/>
              <a:t>Source: Shutterstock</a:t>
            </a:r>
          </a:p>
        </p:txBody>
      </p:sp>
    </p:spTree>
    <p:extLst>
      <p:ext uri="{BB962C8B-B14F-4D97-AF65-F5344CB8AC3E}">
        <p14:creationId xmlns:p14="http://schemas.microsoft.com/office/powerpoint/2010/main" val="2563278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ECFC-CD1E-A847-AD7B-46C759EA0069}"/>
              </a:ext>
            </a:extLst>
          </p:cNvPr>
          <p:cNvSpPr>
            <a:spLocks noGrp="1"/>
          </p:cNvSpPr>
          <p:nvPr>
            <p:ph type="title"/>
          </p:nvPr>
        </p:nvSpPr>
        <p:spPr>
          <a:xfrm>
            <a:off x="838200" y="263525"/>
            <a:ext cx="10515600" cy="1325563"/>
          </a:xfrm>
        </p:spPr>
        <p:txBody>
          <a:bodyPr>
            <a:noAutofit/>
          </a:bodyPr>
          <a:lstStyle/>
          <a:p>
            <a:r>
              <a:rPr lang="en-US" b="1" dirty="0"/>
              <a:t>4. Sourcing Risk Strategies</a:t>
            </a:r>
          </a:p>
        </p:txBody>
      </p:sp>
      <p:sp>
        <p:nvSpPr>
          <p:cNvPr id="3" name="Content Placeholder 2">
            <a:extLst>
              <a:ext uri="{FF2B5EF4-FFF2-40B4-BE49-F238E27FC236}">
                <a16:creationId xmlns:a16="http://schemas.microsoft.com/office/drawing/2014/main" id="{7E739EB0-C6EB-0749-810F-43584C980237}"/>
              </a:ext>
            </a:extLst>
          </p:cNvPr>
          <p:cNvSpPr>
            <a:spLocks noGrp="1"/>
          </p:cNvSpPr>
          <p:nvPr>
            <p:ph idx="1"/>
          </p:nvPr>
        </p:nvSpPr>
        <p:spPr>
          <a:xfrm>
            <a:off x="838200" y="1788012"/>
            <a:ext cx="10515600" cy="4705554"/>
          </a:xfrm>
        </p:spPr>
        <p:txBody>
          <a:bodyPr>
            <a:normAutofit/>
          </a:bodyPr>
          <a:lstStyle/>
          <a:p>
            <a:pPr marL="742950" indent="-742950">
              <a:buFont typeface="+mj-lt"/>
              <a:buAutoNum type="arabicPeriod"/>
            </a:pPr>
            <a:r>
              <a:rPr lang="en-US" sz="3200" dirty="0"/>
              <a:t>Accept sourcing risks</a:t>
            </a:r>
          </a:p>
          <a:p>
            <a:pPr marL="742950" indent="-742950">
              <a:buFont typeface="+mj-lt"/>
              <a:buAutoNum type="arabicPeriod"/>
            </a:pPr>
            <a:r>
              <a:rPr lang="en-US" sz="3200" dirty="0"/>
              <a:t>Diversify sourcing risks</a:t>
            </a:r>
          </a:p>
          <a:p>
            <a:pPr marL="742950" indent="-742950">
              <a:buFont typeface="+mj-lt"/>
              <a:buAutoNum type="arabicPeriod"/>
            </a:pPr>
            <a:r>
              <a:rPr lang="en-US" sz="3200" dirty="0"/>
              <a:t>Share sourcing risks</a:t>
            </a:r>
          </a:p>
          <a:p>
            <a:pPr marL="742950" indent="-742950">
              <a:buFont typeface="+mj-lt"/>
              <a:buAutoNum type="arabicPeriod"/>
            </a:pPr>
            <a:r>
              <a:rPr lang="en-US" sz="3200" dirty="0"/>
              <a:t>Control sourcing risks</a:t>
            </a:r>
          </a:p>
          <a:p>
            <a:pPr marL="0" indent="0">
              <a:buNone/>
            </a:pPr>
            <a:endParaRPr lang="en-US" sz="3200" dirty="0"/>
          </a:p>
          <a:p>
            <a:pPr marL="0" indent="0">
              <a:buNone/>
            </a:pPr>
            <a:r>
              <a:rPr lang="en-US" sz="3200" b="1" dirty="0"/>
              <a:t>Assumption: </a:t>
            </a:r>
            <a:r>
              <a:rPr lang="en-US" sz="3200" dirty="0"/>
              <a:t>Each sourcing category is risk evaluated and mitigated separately</a:t>
            </a:r>
          </a:p>
          <a:p>
            <a:pPr lvl="1"/>
            <a:r>
              <a:rPr lang="en-US" sz="2800" dirty="0"/>
              <a:t>i.e. Chinese commodity supplier is evaluated differently that tech supplier with embedded software</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8D8A7DB7-7B97-364F-BA19-1F8FEB5E36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844" y="1465976"/>
            <a:ext cx="4190998" cy="2835087"/>
          </a:xfrm>
          <a:prstGeom prst="rect">
            <a:avLst/>
          </a:prstGeom>
        </p:spPr>
      </p:pic>
      <p:sp>
        <p:nvSpPr>
          <p:cNvPr id="6" name="Rectangle 5"/>
          <p:cNvSpPr/>
          <p:nvPr/>
        </p:nvSpPr>
        <p:spPr>
          <a:xfrm>
            <a:off x="9674644" y="4499987"/>
            <a:ext cx="1002197" cy="246221"/>
          </a:xfrm>
          <a:prstGeom prst="rect">
            <a:avLst/>
          </a:prstGeom>
        </p:spPr>
        <p:txBody>
          <a:bodyPr wrap="none">
            <a:spAutoFit/>
          </a:bodyPr>
          <a:lstStyle/>
          <a:p>
            <a:r>
              <a:rPr lang="en-US" sz="1000" dirty="0"/>
              <a:t>Source: Pixabay</a:t>
            </a:r>
          </a:p>
        </p:txBody>
      </p:sp>
    </p:spTree>
    <p:extLst>
      <p:ext uri="{BB962C8B-B14F-4D97-AF65-F5344CB8AC3E}">
        <p14:creationId xmlns:p14="http://schemas.microsoft.com/office/powerpoint/2010/main" val="964301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50B8-3ADB-0746-A012-CAC7450CB84F}"/>
              </a:ext>
            </a:extLst>
          </p:cNvPr>
          <p:cNvSpPr>
            <a:spLocks noGrp="1"/>
          </p:cNvSpPr>
          <p:nvPr>
            <p:ph type="title"/>
          </p:nvPr>
        </p:nvSpPr>
        <p:spPr/>
        <p:txBody>
          <a:bodyPr/>
          <a:lstStyle/>
          <a:p>
            <a:r>
              <a:rPr lang="en-US" b="1" dirty="0"/>
              <a:t>Accept Chinese Sourcing Risks</a:t>
            </a:r>
          </a:p>
        </p:txBody>
      </p:sp>
      <p:sp>
        <p:nvSpPr>
          <p:cNvPr id="3" name="Content Placeholder 2">
            <a:extLst>
              <a:ext uri="{FF2B5EF4-FFF2-40B4-BE49-F238E27FC236}">
                <a16:creationId xmlns:a16="http://schemas.microsoft.com/office/drawing/2014/main" id="{3BF643A9-CDA5-9C4B-AE42-0E69004B40D8}"/>
              </a:ext>
            </a:extLst>
          </p:cNvPr>
          <p:cNvSpPr>
            <a:spLocks noGrp="1"/>
          </p:cNvSpPr>
          <p:nvPr>
            <p:ph idx="1"/>
          </p:nvPr>
        </p:nvSpPr>
        <p:spPr>
          <a:xfrm>
            <a:off x="838200" y="1690688"/>
            <a:ext cx="5943600" cy="5032375"/>
          </a:xfrm>
        </p:spPr>
        <p:txBody>
          <a:bodyPr>
            <a:noAutofit/>
          </a:bodyPr>
          <a:lstStyle/>
          <a:p>
            <a:r>
              <a:rPr lang="en-US" sz="2700" dirty="0"/>
              <a:t>Re-evaluate internal business and sourcing models</a:t>
            </a:r>
          </a:p>
          <a:p>
            <a:r>
              <a:rPr lang="en-US" sz="2700" dirty="0"/>
              <a:t>Bilateral economic concessions </a:t>
            </a:r>
          </a:p>
          <a:p>
            <a:r>
              <a:rPr lang="en-US" sz="2700" dirty="0"/>
              <a:t>Reprice products to domestic  customers</a:t>
            </a:r>
          </a:p>
          <a:p>
            <a:r>
              <a:rPr lang="en-US" sz="2700" dirty="0"/>
              <a:t>Pass along costs along supply chain (T1, T2, etc)</a:t>
            </a:r>
          </a:p>
          <a:p>
            <a:r>
              <a:rPr lang="en-US" sz="2700" dirty="0"/>
              <a:t>Change China sourcing risk tolerance</a:t>
            </a:r>
          </a:p>
          <a:p>
            <a:r>
              <a:rPr lang="en-US" sz="2700" dirty="0"/>
              <a:t>Source from China commodity products </a:t>
            </a:r>
          </a:p>
          <a:p>
            <a:r>
              <a:rPr lang="en-US" sz="2700" dirty="0"/>
              <a:t>Insource high risk/value products</a:t>
            </a:r>
          </a:p>
          <a:p>
            <a:r>
              <a:rPr lang="en-US" sz="2700" dirty="0"/>
              <a:t>Game tariff system (i.e. transship)</a:t>
            </a:r>
          </a:p>
        </p:txBody>
      </p:sp>
      <p:pic>
        <p:nvPicPr>
          <p:cNvPr id="4" name="Content Placeholder 7">
            <a:extLst>
              <a:ext uri="{FF2B5EF4-FFF2-40B4-BE49-F238E27FC236}">
                <a16:creationId xmlns:a16="http://schemas.microsoft.com/office/drawing/2014/main" id="{EA414377-E07C-7847-B1EB-BD56710C82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571" y="2256810"/>
            <a:ext cx="4331908" cy="2723404"/>
          </a:xfrm>
          <a:prstGeom prst="rect">
            <a:avLst/>
          </a:prstGeom>
        </p:spPr>
      </p:pic>
      <p:sp>
        <p:nvSpPr>
          <p:cNvPr id="5" name="Rectangle 4"/>
          <p:cNvSpPr/>
          <p:nvPr/>
        </p:nvSpPr>
        <p:spPr>
          <a:xfrm>
            <a:off x="10249786" y="5127171"/>
            <a:ext cx="1266693" cy="246221"/>
          </a:xfrm>
          <a:prstGeom prst="rect">
            <a:avLst/>
          </a:prstGeom>
        </p:spPr>
        <p:txBody>
          <a:bodyPr wrap="none">
            <a:spAutoFit/>
          </a:bodyPr>
          <a:lstStyle/>
          <a:p>
            <a:r>
              <a:rPr lang="en-US" sz="1000" dirty="0"/>
              <a:t>Source: Shutterstock</a:t>
            </a:r>
          </a:p>
        </p:txBody>
      </p:sp>
    </p:spTree>
    <p:extLst>
      <p:ext uri="{BB962C8B-B14F-4D97-AF65-F5344CB8AC3E}">
        <p14:creationId xmlns:p14="http://schemas.microsoft.com/office/powerpoint/2010/main" val="202683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65971-B861-274B-9071-1468BDF67D7E}"/>
              </a:ext>
            </a:extLst>
          </p:cNvPr>
          <p:cNvSpPr>
            <a:spLocks noGrp="1"/>
          </p:cNvSpPr>
          <p:nvPr>
            <p:ph type="title"/>
          </p:nvPr>
        </p:nvSpPr>
        <p:spPr/>
        <p:txBody>
          <a:bodyPr/>
          <a:lstStyle/>
          <a:p>
            <a:r>
              <a:rPr lang="en-US" b="1" dirty="0"/>
              <a:t>Diversify Chinese Sourcing Risks</a:t>
            </a:r>
          </a:p>
        </p:txBody>
      </p:sp>
      <p:sp>
        <p:nvSpPr>
          <p:cNvPr id="3" name="Content Placeholder 2">
            <a:extLst>
              <a:ext uri="{FF2B5EF4-FFF2-40B4-BE49-F238E27FC236}">
                <a16:creationId xmlns:a16="http://schemas.microsoft.com/office/drawing/2014/main" id="{65FB3E60-7353-9645-9E9C-1DF568FD4057}"/>
              </a:ext>
            </a:extLst>
          </p:cNvPr>
          <p:cNvSpPr>
            <a:spLocks noGrp="1"/>
          </p:cNvSpPr>
          <p:nvPr>
            <p:ph idx="1"/>
          </p:nvPr>
        </p:nvSpPr>
        <p:spPr>
          <a:xfrm>
            <a:off x="838200" y="1825625"/>
            <a:ext cx="6870700" cy="5032375"/>
          </a:xfrm>
        </p:spPr>
        <p:txBody>
          <a:bodyPr>
            <a:normAutofit/>
          </a:bodyPr>
          <a:lstStyle/>
          <a:p>
            <a:r>
              <a:rPr lang="en-US" dirty="0"/>
              <a:t>Develop new supplier risk assurance methods</a:t>
            </a:r>
          </a:p>
          <a:p>
            <a:r>
              <a:rPr lang="en-US" dirty="0"/>
              <a:t>Develop multiple sourcing options </a:t>
            </a:r>
          </a:p>
          <a:p>
            <a:r>
              <a:rPr lang="en-US" dirty="0"/>
              <a:t>Develop prime domestic supplier/</a:t>
            </a:r>
            <a:br>
              <a:rPr lang="en-US" dirty="0"/>
            </a:br>
            <a:r>
              <a:rPr lang="en-US" dirty="0"/>
              <a:t>acceptable offshore alternative </a:t>
            </a:r>
          </a:p>
          <a:p>
            <a:r>
              <a:rPr lang="en-US" dirty="0"/>
              <a:t>Find new suppliers in Asia (Vietnam)</a:t>
            </a:r>
          </a:p>
          <a:p>
            <a:r>
              <a:rPr lang="en-US" dirty="0"/>
              <a:t>Make product in house</a:t>
            </a:r>
          </a:p>
          <a:p>
            <a:r>
              <a:rPr lang="en-US" dirty="0"/>
              <a:t>“Just in case” NOT “just in time” delivery</a:t>
            </a:r>
          </a:p>
          <a:p>
            <a:r>
              <a:rPr lang="en-US" dirty="0"/>
              <a:t>Carry additional buffer inventories</a:t>
            </a:r>
          </a:p>
          <a:p>
            <a:endParaRPr lang="en-US" sz="2400" dirty="0"/>
          </a:p>
        </p:txBody>
      </p:sp>
      <p:pic>
        <p:nvPicPr>
          <p:cNvPr id="5" name="Picture 4">
            <a:extLst>
              <a:ext uri="{FF2B5EF4-FFF2-40B4-BE49-F238E27FC236}">
                <a16:creationId xmlns:a16="http://schemas.microsoft.com/office/drawing/2014/main" id="{1D61D9C9-DE74-FA49-B0E8-70846F3EC6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3343" y="2129871"/>
            <a:ext cx="4298950" cy="3130423"/>
          </a:xfrm>
          <a:prstGeom prst="rect">
            <a:avLst/>
          </a:prstGeom>
        </p:spPr>
      </p:pic>
      <p:sp>
        <p:nvSpPr>
          <p:cNvPr id="6" name="Rectangle 5"/>
          <p:cNvSpPr/>
          <p:nvPr/>
        </p:nvSpPr>
        <p:spPr>
          <a:xfrm>
            <a:off x="10343158" y="5453256"/>
            <a:ext cx="1289135" cy="246221"/>
          </a:xfrm>
          <a:prstGeom prst="rect">
            <a:avLst/>
          </a:prstGeom>
        </p:spPr>
        <p:txBody>
          <a:bodyPr wrap="none">
            <a:spAutoFit/>
          </a:bodyPr>
          <a:lstStyle/>
          <a:p>
            <a:r>
              <a:rPr lang="en-US" sz="1000" dirty="0"/>
              <a:t>Source: Google Maps</a:t>
            </a:r>
          </a:p>
        </p:txBody>
      </p:sp>
    </p:spTree>
    <p:extLst>
      <p:ext uri="{BB962C8B-B14F-4D97-AF65-F5344CB8AC3E}">
        <p14:creationId xmlns:p14="http://schemas.microsoft.com/office/powerpoint/2010/main" val="593152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6D3B-4BA8-C841-AF67-00EE1FE935A8}"/>
              </a:ext>
            </a:extLst>
          </p:cNvPr>
          <p:cNvSpPr>
            <a:spLocks noGrp="1"/>
          </p:cNvSpPr>
          <p:nvPr>
            <p:ph type="title"/>
          </p:nvPr>
        </p:nvSpPr>
        <p:spPr/>
        <p:txBody>
          <a:bodyPr/>
          <a:lstStyle/>
          <a:p>
            <a:r>
              <a:rPr lang="en-US" b="1" dirty="0"/>
              <a:t>Share Chinese Sourcing Risks</a:t>
            </a:r>
          </a:p>
        </p:txBody>
      </p:sp>
      <p:sp>
        <p:nvSpPr>
          <p:cNvPr id="3" name="Content Placeholder 2">
            <a:extLst>
              <a:ext uri="{FF2B5EF4-FFF2-40B4-BE49-F238E27FC236}">
                <a16:creationId xmlns:a16="http://schemas.microsoft.com/office/drawing/2014/main" id="{80DC04D3-4418-8348-ADEC-156F2F0CD324}"/>
              </a:ext>
            </a:extLst>
          </p:cNvPr>
          <p:cNvSpPr>
            <a:spLocks noGrp="1"/>
          </p:cNvSpPr>
          <p:nvPr>
            <p:ph idx="1"/>
          </p:nvPr>
        </p:nvSpPr>
        <p:spPr>
          <a:xfrm>
            <a:off x="838200" y="1839557"/>
            <a:ext cx="5765800" cy="5018443"/>
          </a:xfrm>
        </p:spPr>
        <p:txBody>
          <a:bodyPr>
            <a:noAutofit/>
          </a:bodyPr>
          <a:lstStyle/>
          <a:p>
            <a:r>
              <a:rPr lang="en-US" sz="2400" dirty="0"/>
              <a:t> Share tariff costs between OEM </a:t>
            </a:r>
            <a:br>
              <a:rPr lang="en-US" sz="2400" dirty="0"/>
            </a:br>
            <a:r>
              <a:rPr lang="en-US" sz="2400" dirty="0"/>
              <a:t> with 1</a:t>
            </a:r>
            <a:r>
              <a:rPr lang="en-US" sz="2400" baseline="30000" dirty="0"/>
              <a:t>st</a:t>
            </a:r>
            <a:r>
              <a:rPr lang="en-US" sz="2400" dirty="0"/>
              <a:t> tier suppliers</a:t>
            </a:r>
          </a:p>
          <a:p>
            <a:r>
              <a:rPr lang="en-US" sz="2400" dirty="0"/>
              <a:t> Cascade supply cost sharing </a:t>
            </a:r>
          </a:p>
          <a:p>
            <a:r>
              <a:rPr lang="en-US" sz="2400" dirty="0"/>
              <a:t> Source disruption insurance </a:t>
            </a:r>
          </a:p>
          <a:p>
            <a:r>
              <a:rPr lang="en-US" sz="2400" dirty="0"/>
              <a:t> Bring IP &amp; design in house</a:t>
            </a:r>
          </a:p>
          <a:p>
            <a:r>
              <a:rPr lang="en-US" sz="2400" dirty="0"/>
              <a:t> Impose higher product and cost requirements on suppliers</a:t>
            </a:r>
          </a:p>
          <a:p>
            <a:r>
              <a:rPr lang="en-US" sz="2400" dirty="0"/>
              <a:t> Retain single and acceptable alternate suppliers</a:t>
            </a:r>
          </a:p>
          <a:p>
            <a:r>
              <a:rPr lang="en-US" sz="2400" dirty="0"/>
              <a:t> Source in multiple countries</a:t>
            </a:r>
          </a:p>
          <a:p>
            <a:r>
              <a:rPr lang="en-US" sz="2400" dirty="0"/>
              <a:t> Add further requirements on supplier </a:t>
            </a:r>
          </a:p>
        </p:txBody>
      </p:sp>
      <p:pic>
        <p:nvPicPr>
          <p:cNvPr id="4" name="Picture 3">
            <a:extLst>
              <a:ext uri="{FF2B5EF4-FFF2-40B4-BE49-F238E27FC236}">
                <a16:creationId xmlns:a16="http://schemas.microsoft.com/office/drawing/2014/main" id="{8CD03BED-40E2-EE49-99EA-6C2510F29D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2188564"/>
            <a:ext cx="5712908" cy="2383890"/>
          </a:xfrm>
          <a:prstGeom prst="rect">
            <a:avLst/>
          </a:prstGeom>
        </p:spPr>
      </p:pic>
      <p:sp>
        <p:nvSpPr>
          <p:cNvPr id="5" name="Rectangle 4"/>
          <p:cNvSpPr/>
          <p:nvPr/>
        </p:nvSpPr>
        <p:spPr>
          <a:xfrm>
            <a:off x="10542215" y="4824109"/>
            <a:ext cx="1237839" cy="246221"/>
          </a:xfrm>
          <a:prstGeom prst="rect">
            <a:avLst/>
          </a:prstGeom>
        </p:spPr>
        <p:txBody>
          <a:bodyPr wrap="none">
            <a:spAutoFit/>
          </a:bodyPr>
          <a:lstStyle/>
          <a:p>
            <a:r>
              <a:rPr lang="en-US" sz="1000" dirty="0"/>
              <a:t>Source: NZ Defemse</a:t>
            </a:r>
          </a:p>
        </p:txBody>
      </p:sp>
    </p:spTree>
    <p:extLst>
      <p:ext uri="{BB962C8B-B14F-4D97-AF65-F5344CB8AC3E}">
        <p14:creationId xmlns:p14="http://schemas.microsoft.com/office/powerpoint/2010/main" val="160392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D21C8-EAC0-0E48-AF59-017C44D439BA}"/>
              </a:ext>
            </a:extLst>
          </p:cNvPr>
          <p:cNvSpPr>
            <a:spLocks noGrp="1"/>
          </p:cNvSpPr>
          <p:nvPr>
            <p:ph type="title"/>
          </p:nvPr>
        </p:nvSpPr>
        <p:spPr/>
        <p:txBody>
          <a:bodyPr/>
          <a:lstStyle/>
          <a:p>
            <a:r>
              <a:rPr lang="en-US" b="1" dirty="0"/>
              <a:t>Control Chinese Sourcing Risks</a:t>
            </a:r>
          </a:p>
        </p:txBody>
      </p:sp>
      <p:sp>
        <p:nvSpPr>
          <p:cNvPr id="3" name="Content Placeholder 2">
            <a:extLst>
              <a:ext uri="{FF2B5EF4-FFF2-40B4-BE49-F238E27FC236}">
                <a16:creationId xmlns:a16="http://schemas.microsoft.com/office/drawing/2014/main" id="{792D2D2B-A499-2648-AC86-2F719F1C0910}"/>
              </a:ext>
            </a:extLst>
          </p:cNvPr>
          <p:cNvSpPr>
            <a:spLocks noGrp="1"/>
          </p:cNvSpPr>
          <p:nvPr>
            <p:ph idx="1"/>
          </p:nvPr>
        </p:nvSpPr>
        <p:spPr>
          <a:xfrm>
            <a:off x="838199" y="1825625"/>
            <a:ext cx="6731001" cy="5032375"/>
          </a:xfrm>
        </p:spPr>
        <p:txBody>
          <a:bodyPr>
            <a:normAutofit/>
          </a:bodyPr>
          <a:lstStyle/>
          <a:p>
            <a:r>
              <a:rPr lang="en-US" sz="3200" dirty="0"/>
              <a:t>Re-evaluate ‘make or buy’ risk </a:t>
            </a:r>
            <a:br>
              <a:rPr lang="en-US" sz="3200" dirty="0"/>
            </a:br>
            <a:r>
              <a:rPr lang="en-US" sz="3200" dirty="0"/>
              <a:t>decision</a:t>
            </a:r>
          </a:p>
          <a:p>
            <a:r>
              <a:rPr lang="en-US" sz="3200" dirty="0"/>
              <a:t>Re-evaluate suppliers based on </a:t>
            </a:r>
            <a:br>
              <a:rPr lang="en-US" sz="3200" dirty="0"/>
            </a:br>
            <a:r>
              <a:rPr lang="en-US" sz="3200" dirty="0"/>
              <a:t>risk</a:t>
            </a:r>
          </a:p>
          <a:p>
            <a:r>
              <a:rPr lang="en-US" sz="3200" dirty="0"/>
              <a:t>Add further supplier controls </a:t>
            </a:r>
          </a:p>
          <a:p>
            <a:r>
              <a:rPr lang="en-US" sz="3200" dirty="0"/>
              <a:t>Conduct forensic supplier audits </a:t>
            </a:r>
          </a:p>
          <a:p>
            <a:r>
              <a:rPr lang="en-US" sz="3200" dirty="0"/>
              <a:t>Add Internet Of Things product testing (i.e. reliability , software)</a:t>
            </a:r>
          </a:p>
        </p:txBody>
      </p:sp>
      <p:pic>
        <p:nvPicPr>
          <p:cNvPr id="5" name="Picture 4">
            <a:extLst>
              <a:ext uri="{FF2B5EF4-FFF2-40B4-BE49-F238E27FC236}">
                <a16:creationId xmlns:a16="http://schemas.microsoft.com/office/drawing/2014/main" id="{5845812A-C532-6140-99A0-A050909684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1019" y="1825625"/>
            <a:ext cx="4672781" cy="2798801"/>
          </a:xfrm>
          <a:prstGeom prst="rect">
            <a:avLst/>
          </a:prstGeom>
        </p:spPr>
      </p:pic>
      <p:sp>
        <p:nvSpPr>
          <p:cNvPr id="6" name="Rectangle 5"/>
          <p:cNvSpPr/>
          <p:nvPr/>
        </p:nvSpPr>
        <p:spPr>
          <a:xfrm>
            <a:off x="9997452" y="4759363"/>
            <a:ext cx="1023037" cy="246221"/>
          </a:xfrm>
          <a:prstGeom prst="rect">
            <a:avLst/>
          </a:prstGeom>
        </p:spPr>
        <p:txBody>
          <a:bodyPr wrap="none">
            <a:spAutoFit/>
          </a:bodyPr>
          <a:lstStyle/>
          <a:p>
            <a:r>
              <a:rPr lang="en-US" sz="1000" dirty="0">
                <a:solidFill>
                  <a:srgbClr val="111111"/>
                </a:solidFill>
                <a:latin typeface="Calibri" charset="0"/>
                <a:ea typeface="Calibri" charset="0"/>
                <a:cs typeface="Calibri" charset="0"/>
              </a:rPr>
              <a:t>Source: Pixabay</a:t>
            </a:r>
            <a:endParaRPr lang="en-US" sz="1000" dirty="0">
              <a:latin typeface="Calibri" charset="0"/>
              <a:ea typeface="Calibri" charset="0"/>
              <a:cs typeface="Calibri" charset="0"/>
            </a:endParaRPr>
          </a:p>
        </p:txBody>
      </p:sp>
    </p:spTree>
    <p:extLst>
      <p:ext uri="{BB962C8B-B14F-4D97-AF65-F5344CB8AC3E}">
        <p14:creationId xmlns:p14="http://schemas.microsoft.com/office/powerpoint/2010/main" val="2759830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309B4-742F-E54D-8133-F01C50E77D56}"/>
              </a:ext>
            </a:extLst>
          </p:cNvPr>
          <p:cNvSpPr>
            <a:spLocks noGrp="1"/>
          </p:cNvSpPr>
          <p:nvPr>
            <p:ph type="title"/>
          </p:nvPr>
        </p:nvSpPr>
        <p:spPr/>
        <p:txBody>
          <a:bodyPr/>
          <a:lstStyle/>
          <a:p>
            <a:r>
              <a:rPr lang="en-US" b="1" dirty="0"/>
              <a:t>Control Chinese Sourcing Risks</a:t>
            </a:r>
          </a:p>
        </p:txBody>
      </p:sp>
      <p:sp>
        <p:nvSpPr>
          <p:cNvPr id="3" name="Content Placeholder 2">
            <a:extLst>
              <a:ext uri="{FF2B5EF4-FFF2-40B4-BE49-F238E27FC236}">
                <a16:creationId xmlns:a16="http://schemas.microsoft.com/office/drawing/2014/main" id="{FB38EC94-7625-4247-AEC8-C149B2AB75E9}"/>
              </a:ext>
            </a:extLst>
          </p:cNvPr>
          <p:cNvSpPr>
            <a:spLocks noGrp="1"/>
          </p:cNvSpPr>
          <p:nvPr>
            <p:ph idx="1"/>
          </p:nvPr>
        </p:nvSpPr>
        <p:spPr>
          <a:xfrm>
            <a:off x="838200" y="1825625"/>
            <a:ext cx="5495693" cy="4351338"/>
          </a:xfrm>
        </p:spPr>
        <p:txBody>
          <a:bodyPr/>
          <a:lstStyle/>
          <a:p>
            <a:r>
              <a:rPr lang="en-US" dirty="0"/>
              <a:t>Add IP agreements with suppliers</a:t>
            </a:r>
          </a:p>
          <a:p>
            <a:r>
              <a:rPr lang="en-US" dirty="0"/>
              <a:t>Obtain source code for embedded  software</a:t>
            </a:r>
          </a:p>
          <a:p>
            <a:r>
              <a:rPr lang="en-US" dirty="0"/>
              <a:t>Push OEM requirements to sub-tier suppliers</a:t>
            </a:r>
          </a:p>
          <a:p>
            <a:r>
              <a:rPr lang="en-US" dirty="0"/>
              <a:t>Ensure product traceability of suppliers (2</a:t>
            </a:r>
            <a:r>
              <a:rPr lang="en-US" baseline="30000" dirty="0"/>
              <a:t>nd</a:t>
            </a:r>
            <a:r>
              <a:rPr lang="en-US" dirty="0"/>
              <a:t> tier etc.) </a:t>
            </a:r>
          </a:p>
          <a:p>
            <a:r>
              <a:rPr lang="en-US" dirty="0"/>
              <a:t>Provide chain of assurance and  risk - controls to OEM</a:t>
            </a:r>
          </a:p>
        </p:txBody>
      </p:sp>
      <p:pic>
        <p:nvPicPr>
          <p:cNvPr id="5" name="Picture 4">
            <a:extLst>
              <a:ext uri="{FF2B5EF4-FFF2-40B4-BE49-F238E27FC236}">
                <a16:creationId xmlns:a16="http://schemas.microsoft.com/office/drawing/2014/main" id="{7EE30A05-9926-694E-BD73-E3E79E1D98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5481" y="2302328"/>
            <a:ext cx="4018076" cy="2686504"/>
          </a:xfrm>
          <a:prstGeom prst="rect">
            <a:avLst/>
          </a:prstGeom>
        </p:spPr>
      </p:pic>
      <p:sp>
        <p:nvSpPr>
          <p:cNvPr id="6" name="Rectangle 5"/>
          <p:cNvSpPr/>
          <p:nvPr/>
        </p:nvSpPr>
        <p:spPr>
          <a:xfrm>
            <a:off x="10041360" y="5156427"/>
            <a:ext cx="1002197" cy="246221"/>
          </a:xfrm>
          <a:prstGeom prst="rect">
            <a:avLst/>
          </a:prstGeom>
        </p:spPr>
        <p:txBody>
          <a:bodyPr wrap="none">
            <a:spAutoFit/>
          </a:bodyPr>
          <a:lstStyle/>
          <a:p>
            <a:r>
              <a:rPr lang="en-US" sz="1000" dirty="0"/>
              <a:t>Source: Pixabay</a:t>
            </a:r>
          </a:p>
        </p:txBody>
      </p:sp>
    </p:spTree>
    <p:extLst>
      <p:ext uri="{BB962C8B-B14F-4D97-AF65-F5344CB8AC3E}">
        <p14:creationId xmlns:p14="http://schemas.microsoft.com/office/powerpoint/2010/main" val="224741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D9105-9A68-4C43-9708-A32160FD28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042" y="468750"/>
            <a:ext cx="5029200" cy="2828925"/>
          </a:xfrm>
          <a:prstGeom prst="rect">
            <a:avLst/>
          </a:prstGeom>
        </p:spPr>
      </p:pic>
      <p:cxnSp>
        <p:nvCxnSpPr>
          <p:cNvPr id="8" name="Straight Arrow Connector 7">
            <a:extLst>
              <a:ext uri="{FF2B5EF4-FFF2-40B4-BE49-F238E27FC236}">
                <a16:creationId xmlns:a16="http://schemas.microsoft.com/office/drawing/2014/main" id="{5962681F-7C31-A04E-96CD-C938D0B9D642}"/>
              </a:ext>
            </a:extLst>
          </p:cNvPr>
          <p:cNvCxnSpPr/>
          <p:nvPr/>
        </p:nvCxnSpPr>
        <p:spPr>
          <a:xfrm flipV="1">
            <a:off x="5525465" y="1474494"/>
            <a:ext cx="1267708" cy="29453"/>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46C36757-954E-F441-A6A3-C548720DB9B5}"/>
              </a:ext>
            </a:extLst>
          </p:cNvPr>
          <p:cNvSpPr txBox="1"/>
          <p:nvPr/>
        </p:nvSpPr>
        <p:spPr>
          <a:xfrm>
            <a:off x="1428750" y="3680594"/>
            <a:ext cx="29845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Trade War</a:t>
            </a:r>
          </a:p>
        </p:txBody>
      </p:sp>
      <p:sp>
        <p:nvSpPr>
          <p:cNvPr id="6" name="TextBox 5">
            <a:extLst>
              <a:ext uri="{FF2B5EF4-FFF2-40B4-BE49-F238E27FC236}">
                <a16:creationId xmlns:a16="http://schemas.microsoft.com/office/drawing/2014/main" id="{9DDA6342-1650-2F4A-B26A-E64B4C1B7DD8}"/>
              </a:ext>
            </a:extLst>
          </p:cNvPr>
          <p:cNvSpPr txBox="1"/>
          <p:nvPr/>
        </p:nvSpPr>
        <p:spPr>
          <a:xfrm>
            <a:off x="7839396" y="3614436"/>
            <a:ext cx="29845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Coronavirus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rPr>
              <a:t>COVID - 19</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0781E4F-EC97-CC4C-89F4-FBC4C3EC143D}"/>
              </a:ext>
            </a:extLst>
          </p:cNvPr>
          <p:cNvSpPr txBox="1"/>
          <p:nvPr/>
        </p:nvSpPr>
        <p:spPr>
          <a:xfrm>
            <a:off x="1229560" y="4724670"/>
            <a:ext cx="37973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Greg Hutchins PE CERM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Quality </a:t>
            </a:r>
            <a:r>
              <a:rPr lang="en-US" b="1" dirty="0">
                <a:solidFill>
                  <a:prstClr val="black"/>
                </a:solidFill>
                <a:latin typeface="Calibri" panose="020F0502020204030204"/>
              </a:rPr>
              <a: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GregH@800Compete.com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503.233.1012 or 800.COMPETE</a:t>
            </a:r>
          </a:p>
        </p:txBody>
      </p:sp>
      <p:pic>
        <p:nvPicPr>
          <p:cNvPr id="9" name="Picture 8">
            <a:extLst>
              <a:ext uri="{FF2B5EF4-FFF2-40B4-BE49-F238E27FC236}">
                <a16:creationId xmlns:a16="http://schemas.microsoft.com/office/drawing/2014/main" id="{0969B75B-2BE1-324E-89AE-70DE69F669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2397" y="510888"/>
            <a:ext cx="4878498" cy="2744651"/>
          </a:xfrm>
          <a:prstGeom prst="rect">
            <a:avLst/>
          </a:prstGeom>
        </p:spPr>
      </p:pic>
      <p:sp>
        <p:nvSpPr>
          <p:cNvPr id="5" name="TextBox 4"/>
          <p:cNvSpPr txBox="1"/>
          <p:nvPr/>
        </p:nvSpPr>
        <p:spPr>
          <a:xfrm>
            <a:off x="397042" y="3385073"/>
            <a:ext cx="1272990" cy="246221"/>
          </a:xfrm>
          <a:prstGeom prst="rect">
            <a:avLst/>
          </a:prstGeom>
          <a:noFill/>
        </p:spPr>
        <p:txBody>
          <a:bodyPr wrap="square" rtlCol="0">
            <a:spAutoFit/>
          </a:bodyPr>
          <a:lstStyle/>
          <a:p>
            <a:r>
              <a:rPr lang="en-US" sz="1000" dirty="0"/>
              <a:t>Source: Shutterstock</a:t>
            </a:r>
          </a:p>
        </p:txBody>
      </p:sp>
      <p:sp>
        <p:nvSpPr>
          <p:cNvPr id="11" name="TextBox 10"/>
          <p:cNvSpPr txBox="1"/>
          <p:nvPr/>
        </p:nvSpPr>
        <p:spPr>
          <a:xfrm>
            <a:off x="10945473" y="3297675"/>
            <a:ext cx="931583" cy="246221"/>
          </a:xfrm>
          <a:prstGeom prst="rect">
            <a:avLst/>
          </a:prstGeom>
          <a:noFill/>
        </p:spPr>
        <p:txBody>
          <a:bodyPr wrap="square" rtlCol="0">
            <a:spAutoFit/>
          </a:bodyPr>
          <a:lstStyle/>
          <a:p>
            <a:r>
              <a:rPr lang="en-US" sz="1000" dirty="0"/>
              <a:t>Source: WHO</a:t>
            </a:r>
          </a:p>
        </p:txBody>
      </p:sp>
    </p:spTree>
    <p:extLst>
      <p:ext uri="{BB962C8B-B14F-4D97-AF65-F5344CB8AC3E}">
        <p14:creationId xmlns:p14="http://schemas.microsoft.com/office/powerpoint/2010/main" val="1744853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9A45-C999-E44A-98BA-9137AE758A16}"/>
              </a:ext>
            </a:extLst>
          </p:cNvPr>
          <p:cNvSpPr>
            <a:spLocks noGrp="1"/>
          </p:cNvSpPr>
          <p:nvPr>
            <p:ph type="title"/>
          </p:nvPr>
        </p:nvSpPr>
        <p:spPr/>
        <p:txBody>
          <a:bodyPr/>
          <a:lstStyle/>
          <a:p>
            <a:r>
              <a:rPr lang="en-US" b="1" dirty="0"/>
              <a:t>5. Future of US/China Sourcing and Relations</a:t>
            </a:r>
          </a:p>
        </p:txBody>
      </p:sp>
      <p:sp>
        <p:nvSpPr>
          <p:cNvPr id="3" name="Content Placeholder 2">
            <a:extLst>
              <a:ext uri="{FF2B5EF4-FFF2-40B4-BE49-F238E27FC236}">
                <a16:creationId xmlns:a16="http://schemas.microsoft.com/office/drawing/2014/main" id="{8B4F64B3-0C63-1C41-9E7D-6D9D91ABDAF6}"/>
              </a:ext>
            </a:extLst>
          </p:cNvPr>
          <p:cNvSpPr>
            <a:spLocks noGrp="1"/>
          </p:cNvSpPr>
          <p:nvPr>
            <p:ph idx="1"/>
          </p:nvPr>
        </p:nvSpPr>
        <p:spPr>
          <a:xfrm>
            <a:off x="838200" y="2007710"/>
            <a:ext cx="5536721" cy="4351338"/>
          </a:xfrm>
        </p:spPr>
        <p:txBody>
          <a:bodyPr/>
          <a:lstStyle/>
          <a:p>
            <a:pPr marL="0" indent="0">
              <a:buNone/>
            </a:pPr>
            <a:r>
              <a:rPr lang="en-US" dirty="0"/>
              <a:t>“In short - after a year from hell during which the trade war, Hong Kong's protests, and an international clamor against the persecutions in Xinjiang (Ethnic) blotted the Communist Chinese Party’s (CCP) copybook in the eyes of many domestically, this is the last thing China needed. It is expected that the economic impact will be enormous.” </a:t>
            </a:r>
          </a:p>
        </p:txBody>
      </p:sp>
      <p:pic>
        <p:nvPicPr>
          <p:cNvPr id="5" name="Picture 4">
            <a:extLst>
              <a:ext uri="{FF2B5EF4-FFF2-40B4-BE49-F238E27FC236}">
                <a16:creationId xmlns:a16="http://schemas.microsoft.com/office/drawing/2014/main" id="{0A405E4E-1CCC-4746-AE88-DEFEED7695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3600" y="2007710"/>
            <a:ext cx="2540000" cy="2540000"/>
          </a:xfrm>
          <a:prstGeom prst="rect">
            <a:avLst/>
          </a:prstGeom>
        </p:spPr>
      </p:pic>
      <p:sp>
        <p:nvSpPr>
          <p:cNvPr id="6" name="Rectangle 5">
            <a:extLst>
              <a:ext uri="{FF2B5EF4-FFF2-40B4-BE49-F238E27FC236}">
                <a16:creationId xmlns:a16="http://schemas.microsoft.com/office/drawing/2014/main" id="{39DCEEB4-1E5D-8A44-A87F-F159E050F754}"/>
              </a:ext>
            </a:extLst>
          </p:cNvPr>
          <p:cNvSpPr/>
          <p:nvPr/>
        </p:nvSpPr>
        <p:spPr>
          <a:xfrm>
            <a:off x="8483600" y="4881720"/>
            <a:ext cx="34163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Finbarr Bermingham</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Production Editor, Political Economy</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Hong Kong</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10191750" y="4500562"/>
            <a:ext cx="982961" cy="246221"/>
          </a:xfrm>
          <a:prstGeom prst="rect">
            <a:avLst/>
          </a:prstGeom>
        </p:spPr>
        <p:txBody>
          <a:bodyPr wrap="none">
            <a:spAutoFit/>
          </a:bodyPr>
          <a:lstStyle/>
          <a:p>
            <a:r>
              <a:rPr lang="en-US" sz="1000" dirty="0"/>
              <a:t>Source: Twitter</a:t>
            </a:r>
          </a:p>
        </p:txBody>
      </p:sp>
    </p:spTree>
    <p:extLst>
      <p:ext uri="{BB962C8B-B14F-4D97-AF65-F5344CB8AC3E}">
        <p14:creationId xmlns:p14="http://schemas.microsoft.com/office/powerpoint/2010/main" val="390310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D55C-7042-6C49-984B-6156243FC862}"/>
              </a:ext>
            </a:extLst>
          </p:cNvPr>
          <p:cNvSpPr>
            <a:spLocks noGrp="1"/>
          </p:cNvSpPr>
          <p:nvPr>
            <p:ph type="title"/>
          </p:nvPr>
        </p:nvSpPr>
        <p:spPr/>
        <p:txBody>
          <a:bodyPr/>
          <a:lstStyle/>
          <a:p>
            <a:r>
              <a:rPr lang="en-US" b="1" dirty="0"/>
              <a:t>Short Term Scenarios</a:t>
            </a:r>
          </a:p>
        </p:txBody>
      </p:sp>
      <p:sp>
        <p:nvSpPr>
          <p:cNvPr id="3" name="Text Placeholder 2">
            <a:extLst>
              <a:ext uri="{FF2B5EF4-FFF2-40B4-BE49-F238E27FC236}">
                <a16:creationId xmlns:a16="http://schemas.microsoft.com/office/drawing/2014/main" id="{A3E488BC-A42E-6744-B0E2-07D11D369933}"/>
              </a:ext>
            </a:extLst>
          </p:cNvPr>
          <p:cNvSpPr>
            <a:spLocks noGrp="1"/>
          </p:cNvSpPr>
          <p:nvPr>
            <p:ph type="body" idx="1"/>
          </p:nvPr>
        </p:nvSpPr>
        <p:spPr>
          <a:xfrm>
            <a:off x="839788" y="1287825"/>
            <a:ext cx="5157787" cy="823912"/>
          </a:xfrm>
        </p:spPr>
        <p:txBody>
          <a:bodyPr>
            <a:normAutofit/>
          </a:bodyPr>
          <a:lstStyle/>
          <a:p>
            <a:r>
              <a:rPr lang="en-US" sz="3600" dirty="0"/>
              <a:t>          </a:t>
            </a:r>
            <a:r>
              <a:rPr lang="en-US" sz="3600" dirty="0">
                <a:latin typeface="+mj-lt"/>
              </a:rPr>
              <a:t>China</a:t>
            </a:r>
          </a:p>
        </p:txBody>
      </p:sp>
      <p:sp>
        <p:nvSpPr>
          <p:cNvPr id="4" name="Content Placeholder 3">
            <a:extLst>
              <a:ext uri="{FF2B5EF4-FFF2-40B4-BE49-F238E27FC236}">
                <a16:creationId xmlns:a16="http://schemas.microsoft.com/office/drawing/2014/main" id="{BCFF3FF4-7A9B-654F-8200-39414BCC8B7F}"/>
              </a:ext>
            </a:extLst>
          </p:cNvPr>
          <p:cNvSpPr>
            <a:spLocks noGrp="1"/>
          </p:cNvSpPr>
          <p:nvPr>
            <p:ph sz="half" idx="2"/>
          </p:nvPr>
        </p:nvSpPr>
        <p:spPr/>
        <p:txBody>
          <a:bodyPr>
            <a:normAutofit fontScale="92500" lnSpcReduction="20000"/>
          </a:bodyPr>
          <a:lstStyle/>
          <a:p>
            <a:r>
              <a:rPr lang="en-US" dirty="0"/>
              <a:t>More quarantines</a:t>
            </a:r>
          </a:p>
          <a:p>
            <a:r>
              <a:rPr lang="en-US" dirty="0"/>
              <a:t>More human and product testing</a:t>
            </a:r>
          </a:p>
          <a:p>
            <a:r>
              <a:rPr lang="en-US" dirty="0"/>
              <a:t>Factory closures </a:t>
            </a:r>
          </a:p>
          <a:p>
            <a:r>
              <a:rPr lang="en-US" dirty="0"/>
              <a:t>Logistics bottlenecks</a:t>
            </a:r>
          </a:p>
          <a:p>
            <a:r>
              <a:rPr lang="en-US" dirty="0"/>
              <a:t>Disrupted supply chains</a:t>
            </a:r>
          </a:p>
          <a:p>
            <a:r>
              <a:rPr lang="en-US" dirty="0"/>
              <a:t>Return factories to production</a:t>
            </a:r>
          </a:p>
          <a:p>
            <a:r>
              <a:rPr lang="en-US" dirty="0"/>
              <a:t>Drastically reduced factory output</a:t>
            </a:r>
          </a:p>
          <a:p>
            <a:r>
              <a:rPr lang="en-US" dirty="0"/>
              <a:t>Suspension of flights and ships</a:t>
            </a:r>
          </a:p>
          <a:p>
            <a:r>
              <a:rPr lang="en-US" dirty="0"/>
              <a:t>4% GDP in 2020</a:t>
            </a:r>
          </a:p>
        </p:txBody>
      </p:sp>
      <p:sp>
        <p:nvSpPr>
          <p:cNvPr id="5" name="Text Placeholder 4">
            <a:extLst>
              <a:ext uri="{FF2B5EF4-FFF2-40B4-BE49-F238E27FC236}">
                <a16:creationId xmlns:a16="http://schemas.microsoft.com/office/drawing/2014/main" id="{7056BAB6-88D4-7E46-B7FB-1AAC4AC06075}"/>
              </a:ext>
            </a:extLst>
          </p:cNvPr>
          <p:cNvSpPr>
            <a:spLocks noGrp="1"/>
          </p:cNvSpPr>
          <p:nvPr>
            <p:ph type="body" sz="quarter" idx="3"/>
          </p:nvPr>
        </p:nvSpPr>
        <p:spPr>
          <a:xfrm>
            <a:off x="6172200" y="1311206"/>
            <a:ext cx="5183188" cy="823912"/>
          </a:xfrm>
        </p:spPr>
        <p:txBody>
          <a:bodyPr>
            <a:normAutofit/>
          </a:bodyPr>
          <a:lstStyle/>
          <a:p>
            <a:r>
              <a:rPr lang="en-US" sz="3600" dirty="0">
                <a:latin typeface="+mj-lt"/>
              </a:rPr>
              <a:t>              U.S.</a:t>
            </a:r>
          </a:p>
        </p:txBody>
      </p:sp>
      <p:sp>
        <p:nvSpPr>
          <p:cNvPr id="6" name="Content Placeholder 5">
            <a:extLst>
              <a:ext uri="{FF2B5EF4-FFF2-40B4-BE49-F238E27FC236}">
                <a16:creationId xmlns:a16="http://schemas.microsoft.com/office/drawing/2014/main" id="{817F07E9-19A0-4143-ACE1-4FF6DC35DC06}"/>
              </a:ext>
            </a:extLst>
          </p:cNvPr>
          <p:cNvSpPr>
            <a:spLocks noGrp="1"/>
          </p:cNvSpPr>
          <p:nvPr>
            <p:ph sz="quarter" idx="4"/>
          </p:nvPr>
        </p:nvSpPr>
        <p:spPr/>
        <p:txBody>
          <a:bodyPr>
            <a:normAutofit fontScale="92500" lnSpcReduction="20000"/>
          </a:bodyPr>
          <a:lstStyle/>
          <a:p>
            <a:r>
              <a:rPr lang="en-US" dirty="0"/>
              <a:t>Continue to use Chinese suppliers</a:t>
            </a:r>
          </a:p>
          <a:p>
            <a:r>
              <a:rPr lang="en-US" dirty="0"/>
              <a:t>US factory closures due to lack of parts</a:t>
            </a:r>
          </a:p>
          <a:p>
            <a:r>
              <a:rPr lang="en-US" dirty="0"/>
              <a:t>Scramble for alternate sourcing in Asia and worldwide</a:t>
            </a:r>
          </a:p>
          <a:p>
            <a:r>
              <a:rPr lang="en-US" dirty="0"/>
              <a:t>Review of current business and sourcing models</a:t>
            </a:r>
          </a:p>
          <a:p>
            <a:r>
              <a:rPr lang="en-US" dirty="0"/>
              <a:t>Review domestic sourcing options</a:t>
            </a:r>
          </a:p>
          <a:p>
            <a:r>
              <a:rPr lang="en-US" dirty="0"/>
              <a:t>Readjust product plans &amp; schedules</a:t>
            </a:r>
          </a:p>
          <a:p>
            <a:r>
              <a:rPr lang="en-US" dirty="0"/>
              <a:t>2.2% GDP in 2020</a:t>
            </a:r>
          </a:p>
        </p:txBody>
      </p:sp>
    </p:spTree>
    <p:extLst>
      <p:ext uri="{BB962C8B-B14F-4D97-AF65-F5344CB8AC3E}">
        <p14:creationId xmlns:p14="http://schemas.microsoft.com/office/powerpoint/2010/main" val="625331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23DD-722E-854E-8ED0-1D5867D95014}"/>
              </a:ext>
            </a:extLst>
          </p:cNvPr>
          <p:cNvSpPr>
            <a:spLocks noGrp="1"/>
          </p:cNvSpPr>
          <p:nvPr>
            <p:ph type="title"/>
          </p:nvPr>
        </p:nvSpPr>
        <p:spPr/>
        <p:txBody>
          <a:bodyPr/>
          <a:lstStyle/>
          <a:p>
            <a:r>
              <a:rPr lang="en-US" b="1" dirty="0"/>
              <a:t>Long Term Scenarios</a:t>
            </a:r>
          </a:p>
        </p:txBody>
      </p:sp>
      <p:sp>
        <p:nvSpPr>
          <p:cNvPr id="3" name="Text Placeholder 2">
            <a:extLst>
              <a:ext uri="{FF2B5EF4-FFF2-40B4-BE49-F238E27FC236}">
                <a16:creationId xmlns:a16="http://schemas.microsoft.com/office/drawing/2014/main" id="{C9BD3718-1FE5-DD46-A32B-1EBBD37C34FF}"/>
              </a:ext>
            </a:extLst>
          </p:cNvPr>
          <p:cNvSpPr>
            <a:spLocks noGrp="1"/>
          </p:cNvSpPr>
          <p:nvPr>
            <p:ph type="body" idx="1"/>
          </p:nvPr>
        </p:nvSpPr>
        <p:spPr>
          <a:xfrm>
            <a:off x="839788" y="1278732"/>
            <a:ext cx="5157787" cy="823912"/>
          </a:xfrm>
        </p:spPr>
        <p:txBody>
          <a:bodyPr>
            <a:normAutofit/>
          </a:bodyPr>
          <a:lstStyle/>
          <a:p>
            <a:r>
              <a:rPr lang="en-US" sz="3600" dirty="0">
                <a:latin typeface="+mj-lt"/>
              </a:rPr>
              <a:t>           China</a:t>
            </a:r>
          </a:p>
        </p:txBody>
      </p:sp>
      <p:sp>
        <p:nvSpPr>
          <p:cNvPr id="4" name="Content Placeholder 3">
            <a:extLst>
              <a:ext uri="{FF2B5EF4-FFF2-40B4-BE49-F238E27FC236}">
                <a16:creationId xmlns:a16="http://schemas.microsoft.com/office/drawing/2014/main" id="{C1204724-628F-1444-A9CE-0F6CD8A4696F}"/>
              </a:ext>
            </a:extLst>
          </p:cNvPr>
          <p:cNvSpPr>
            <a:spLocks noGrp="1"/>
          </p:cNvSpPr>
          <p:nvPr>
            <p:ph sz="half" idx="2"/>
          </p:nvPr>
        </p:nvSpPr>
        <p:spPr>
          <a:xfrm>
            <a:off x="839788" y="2206565"/>
            <a:ext cx="4922657" cy="4651435"/>
          </a:xfrm>
        </p:spPr>
        <p:txBody>
          <a:bodyPr>
            <a:noAutofit/>
          </a:bodyPr>
          <a:lstStyle/>
          <a:p>
            <a:r>
              <a:rPr lang="en-US" sz="2600" dirty="0"/>
              <a:t>Manifest Destiny – Belt and Road</a:t>
            </a:r>
          </a:p>
          <a:p>
            <a:r>
              <a:rPr lang="en-US" sz="2600" dirty="0"/>
              <a:t>Asymmetric war via weaponized trade, global infrastructure investment</a:t>
            </a:r>
            <a:endParaRPr lang="en-US" sz="2600" strike="sngStrike" dirty="0">
              <a:solidFill>
                <a:srgbClr val="FF0000"/>
              </a:solidFill>
            </a:endParaRPr>
          </a:p>
          <a:p>
            <a:r>
              <a:rPr lang="en-US" sz="2600" dirty="0"/>
              <a:t>Artificial intelligence</a:t>
            </a:r>
          </a:p>
          <a:p>
            <a:r>
              <a:rPr lang="en-US" sz="2600" dirty="0"/>
              <a:t>Increased surveillance &amp; control</a:t>
            </a:r>
          </a:p>
          <a:p>
            <a:r>
              <a:rPr lang="en-US" sz="2600" dirty="0"/>
              <a:t>EU, China, USA, India, GCC, and major trading blocs wage trade war</a:t>
            </a:r>
          </a:p>
          <a:p>
            <a:r>
              <a:rPr lang="en-US" sz="2600" dirty="0"/>
              <a:t>Domestic consumption and build out</a:t>
            </a:r>
          </a:p>
        </p:txBody>
      </p:sp>
      <p:sp>
        <p:nvSpPr>
          <p:cNvPr id="5" name="Text Placeholder 4">
            <a:extLst>
              <a:ext uri="{FF2B5EF4-FFF2-40B4-BE49-F238E27FC236}">
                <a16:creationId xmlns:a16="http://schemas.microsoft.com/office/drawing/2014/main" id="{2428ED3D-44B9-A14B-A5D2-DE2AA8ACC7F0}"/>
              </a:ext>
            </a:extLst>
          </p:cNvPr>
          <p:cNvSpPr>
            <a:spLocks noGrp="1"/>
          </p:cNvSpPr>
          <p:nvPr>
            <p:ph type="body" sz="quarter" idx="3"/>
          </p:nvPr>
        </p:nvSpPr>
        <p:spPr>
          <a:xfrm>
            <a:off x="6172200" y="1285255"/>
            <a:ext cx="3740426" cy="823912"/>
          </a:xfrm>
        </p:spPr>
        <p:txBody>
          <a:bodyPr>
            <a:normAutofit/>
          </a:bodyPr>
          <a:lstStyle/>
          <a:p>
            <a:r>
              <a:rPr lang="en-US" sz="3600" dirty="0">
                <a:latin typeface="+mj-lt"/>
              </a:rPr>
              <a:t>            U.S </a:t>
            </a:r>
          </a:p>
        </p:txBody>
      </p:sp>
      <p:sp>
        <p:nvSpPr>
          <p:cNvPr id="6" name="Content Placeholder 5">
            <a:extLst>
              <a:ext uri="{FF2B5EF4-FFF2-40B4-BE49-F238E27FC236}">
                <a16:creationId xmlns:a16="http://schemas.microsoft.com/office/drawing/2014/main" id="{AF664B40-D666-3844-AA31-31F7CE2712F7}"/>
              </a:ext>
            </a:extLst>
          </p:cNvPr>
          <p:cNvSpPr>
            <a:spLocks noGrp="1"/>
          </p:cNvSpPr>
          <p:nvPr>
            <p:ph sz="quarter" idx="4"/>
          </p:nvPr>
        </p:nvSpPr>
        <p:spPr>
          <a:xfrm>
            <a:off x="6172200" y="2206565"/>
            <a:ext cx="5183188" cy="4651436"/>
          </a:xfrm>
        </p:spPr>
        <p:txBody>
          <a:bodyPr>
            <a:normAutofit/>
          </a:bodyPr>
          <a:lstStyle/>
          <a:p>
            <a:r>
              <a:rPr lang="en-US" sz="2600" dirty="0"/>
              <a:t>Digital curtain</a:t>
            </a:r>
          </a:p>
          <a:p>
            <a:r>
              <a:rPr lang="en-US" sz="2600" dirty="0"/>
              <a:t>Government prosecution of IP theft and individual theft</a:t>
            </a:r>
          </a:p>
          <a:p>
            <a:r>
              <a:rPr lang="en-US" sz="2600" dirty="0"/>
              <a:t>Artificial intelligence </a:t>
            </a:r>
          </a:p>
          <a:p>
            <a:r>
              <a:rPr lang="en-US" sz="2600" dirty="0"/>
              <a:t>Review and develop new sourcing strategies based on enterprise risk</a:t>
            </a:r>
          </a:p>
          <a:p>
            <a:r>
              <a:rPr lang="en-US" sz="2600" dirty="0"/>
              <a:t>Develop new investment plant strategies</a:t>
            </a:r>
          </a:p>
          <a:p>
            <a:r>
              <a:rPr lang="en-US" sz="2600" dirty="0"/>
              <a:t>Trade ‘equivalence’ - access to markets/amount of trade</a:t>
            </a:r>
          </a:p>
          <a:p>
            <a:endParaRPr lang="en-US" dirty="0"/>
          </a:p>
          <a:p>
            <a:pPr marL="0" indent="0">
              <a:buNone/>
            </a:pP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729863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FD46-E177-1C4C-92AE-68920AA0AB38}"/>
              </a:ext>
            </a:extLst>
          </p:cNvPr>
          <p:cNvSpPr>
            <a:spLocks noGrp="1"/>
          </p:cNvSpPr>
          <p:nvPr>
            <p:ph type="title"/>
          </p:nvPr>
        </p:nvSpPr>
        <p:spPr/>
        <p:txBody>
          <a:bodyPr/>
          <a:lstStyle/>
          <a:p>
            <a:r>
              <a:rPr lang="en-US" b="1" dirty="0"/>
              <a:t>Long Term Sourcing Strategies</a:t>
            </a:r>
          </a:p>
        </p:txBody>
      </p:sp>
      <p:sp>
        <p:nvSpPr>
          <p:cNvPr id="3" name="Text Placeholder 2">
            <a:extLst>
              <a:ext uri="{FF2B5EF4-FFF2-40B4-BE49-F238E27FC236}">
                <a16:creationId xmlns:a16="http://schemas.microsoft.com/office/drawing/2014/main" id="{C535AA1F-7984-044B-AD19-C31A574FB8F9}"/>
              </a:ext>
            </a:extLst>
          </p:cNvPr>
          <p:cNvSpPr>
            <a:spLocks noGrp="1"/>
          </p:cNvSpPr>
          <p:nvPr>
            <p:ph type="body" idx="1"/>
          </p:nvPr>
        </p:nvSpPr>
        <p:spPr>
          <a:xfrm>
            <a:off x="839788" y="1561893"/>
            <a:ext cx="3917742" cy="823912"/>
          </a:xfrm>
        </p:spPr>
        <p:txBody>
          <a:bodyPr>
            <a:normAutofit/>
          </a:bodyPr>
          <a:lstStyle/>
          <a:p>
            <a:pPr algn="ctr"/>
            <a:r>
              <a:rPr lang="en-US" sz="3600" dirty="0">
                <a:latin typeface="+mj-lt"/>
              </a:rPr>
              <a:t>China</a:t>
            </a:r>
          </a:p>
        </p:txBody>
      </p:sp>
      <p:sp>
        <p:nvSpPr>
          <p:cNvPr id="4" name="Content Placeholder 3">
            <a:extLst>
              <a:ext uri="{FF2B5EF4-FFF2-40B4-BE49-F238E27FC236}">
                <a16:creationId xmlns:a16="http://schemas.microsoft.com/office/drawing/2014/main" id="{6E46BDEE-8E03-4F40-B954-EEE9B98941AE}"/>
              </a:ext>
            </a:extLst>
          </p:cNvPr>
          <p:cNvSpPr>
            <a:spLocks noGrp="1"/>
          </p:cNvSpPr>
          <p:nvPr>
            <p:ph sz="half" idx="2"/>
          </p:nvPr>
        </p:nvSpPr>
        <p:spPr>
          <a:xfrm>
            <a:off x="839788" y="2703195"/>
            <a:ext cx="5157787" cy="3684588"/>
          </a:xfrm>
        </p:spPr>
        <p:txBody>
          <a:bodyPr/>
          <a:lstStyle/>
          <a:p>
            <a:r>
              <a:rPr lang="en-US" dirty="0"/>
              <a:t>Sourcing is perceived as power, competitiveness and jobs issues</a:t>
            </a:r>
          </a:p>
          <a:p>
            <a:r>
              <a:rPr lang="en-US" dirty="0"/>
              <a:t>Massive state investment in companies</a:t>
            </a:r>
          </a:p>
          <a:p>
            <a:r>
              <a:rPr lang="en-US" dirty="0"/>
              <a:t>‘Made in China’ brand management</a:t>
            </a:r>
          </a:p>
          <a:p>
            <a:r>
              <a:rPr lang="en-US" dirty="0"/>
              <a:t>Focus on domestic consumption</a:t>
            </a:r>
          </a:p>
          <a:p>
            <a:endParaRPr lang="en-US" dirty="0"/>
          </a:p>
        </p:txBody>
      </p:sp>
      <p:sp>
        <p:nvSpPr>
          <p:cNvPr id="5" name="Text Placeholder 4">
            <a:extLst>
              <a:ext uri="{FF2B5EF4-FFF2-40B4-BE49-F238E27FC236}">
                <a16:creationId xmlns:a16="http://schemas.microsoft.com/office/drawing/2014/main" id="{253BB978-D993-7A49-8380-6DFC57B8A5FC}"/>
              </a:ext>
            </a:extLst>
          </p:cNvPr>
          <p:cNvSpPr>
            <a:spLocks noGrp="1"/>
          </p:cNvSpPr>
          <p:nvPr>
            <p:ph type="body" sz="quarter" idx="3"/>
          </p:nvPr>
        </p:nvSpPr>
        <p:spPr/>
        <p:txBody>
          <a:bodyPr>
            <a:normAutofit/>
          </a:bodyPr>
          <a:lstStyle/>
          <a:p>
            <a:pPr algn="ctr"/>
            <a:r>
              <a:rPr lang="en-US" sz="3600" dirty="0">
                <a:latin typeface="+mj-lt"/>
              </a:rPr>
              <a:t>U.S.</a:t>
            </a:r>
          </a:p>
        </p:txBody>
      </p:sp>
      <p:sp>
        <p:nvSpPr>
          <p:cNvPr id="6" name="Content Placeholder 5">
            <a:extLst>
              <a:ext uri="{FF2B5EF4-FFF2-40B4-BE49-F238E27FC236}">
                <a16:creationId xmlns:a16="http://schemas.microsoft.com/office/drawing/2014/main" id="{44CAE1E8-A8F4-934C-8C44-91F25FC75AE2}"/>
              </a:ext>
            </a:extLst>
          </p:cNvPr>
          <p:cNvSpPr>
            <a:spLocks noGrp="1"/>
          </p:cNvSpPr>
          <p:nvPr>
            <p:ph sz="quarter" idx="4"/>
          </p:nvPr>
        </p:nvSpPr>
        <p:spPr>
          <a:xfrm>
            <a:off x="6172200" y="2703195"/>
            <a:ext cx="5183188" cy="3684588"/>
          </a:xfrm>
        </p:spPr>
        <p:txBody>
          <a:bodyPr/>
          <a:lstStyle/>
          <a:p>
            <a:r>
              <a:rPr lang="en-US" dirty="0"/>
              <a:t>Select and certify new suppliers</a:t>
            </a:r>
          </a:p>
          <a:p>
            <a:r>
              <a:rPr lang="en-US" dirty="0"/>
              <a:t>Develop new rules of sourcing engagement</a:t>
            </a:r>
          </a:p>
          <a:p>
            <a:r>
              <a:rPr lang="en-US" dirty="0"/>
              <a:t>End product manufacturers will weigh ‘make or buy’ through risk lens</a:t>
            </a:r>
          </a:p>
          <a:p>
            <a:r>
              <a:rPr lang="en-US" dirty="0"/>
              <a:t>Forensic evaluation of suppliers and sourcing decisions</a:t>
            </a:r>
          </a:p>
          <a:p>
            <a:endParaRPr lang="en-US" dirty="0"/>
          </a:p>
        </p:txBody>
      </p:sp>
    </p:spTree>
    <p:extLst>
      <p:ext uri="{BB962C8B-B14F-4D97-AF65-F5344CB8AC3E}">
        <p14:creationId xmlns:p14="http://schemas.microsoft.com/office/powerpoint/2010/main" val="282545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6C82-C8DD-E54E-AD8B-5B1EA2EBEFC9}"/>
              </a:ext>
            </a:extLst>
          </p:cNvPr>
          <p:cNvSpPr>
            <a:spLocks noGrp="1"/>
          </p:cNvSpPr>
          <p:nvPr>
            <p:ph type="title"/>
          </p:nvPr>
        </p:nvSpPr>
        <p:spPr/>
        <p:txBody>
          <a:bodyPr/>
          <a:lstStyle/>
          <a:p>
            <a:r>
              <a:rPr lang="en-US" b="1" dirty="0"/>
              <a:t>Outcomes – U. S. Perspective</a:t>
            </a:r>
          </a:p>
        </p:txBody>
      </p:sp>
      <p:sp>
        <p:nvSpPr>
          <p:cNvPr id="3" name="Content Placeholder 2">
            <a:extLst>
              <a:ext uri="{FF2B5EF4-FFF2-40B4-BE49-F238E27FC236}">
                <a16:creationId xmlns:a16="http://schemas.microsoft.com/office/drawing/2014/main" id="{F5772F42-317A-1D44-99F6-5D6D94931DEC}"/>
              </a:ext>
            </a:extLst>
          </p:cNvPr>
          <p:cNvSpPr>
            <a:spLocks noGrp="1"/>
          </p:cNvSpPr>
          <p:nvPr>
            <p:ph idx="1"/>
          </p:nvPr>
        </p:nvSpPr>
        <p:spPr>
          <a:xfrm>
            <a:off x="838200" y="1825625"/>
            <a:ext cx="5092700" cy="4206876"/>
          </a:xfrm>
        </p:spPr>
        <p:txBody>
          <a:bodyPr>
            <a:normAutofit/>
          </a:bodyPr>
          <a:lstStyle/>
          <a:p>
            <a:r>
              <a:rPr lang="en-US" sz="2400" dirty="0"/>
              <a:t>“I don’t want to talk about a victory lap over a  very unfortunate, very malignant disease.  But the fact is, it does give businesses another thing to consider when they go through their review of their supply chain.”</a:t>
            </a:r>
          </a:p>
          <a:p>
            <a:r>
              <a:rPr lang="en-US" sz="2400" dirty="0"/>
              <a:t>Coronavirus is “another risk factor that people need to take into account. </a:t>
            </a:r>
            <a:r>
              <a:rPr lang="en-US" sz="2400" b="1" dirty="0"/>
              <a:t>″</a:t>
            </a:r>
            <a:r>
              <a:rPr lang="en-US" sz="2400" dirty="0"/>
              <a:t>I think it will help to accelerate the return of jobs to North America. Some to the U.S., some to Mexico as well.”</a:t>
            </a:r>
          </a:p>
        </p:txBody>
      </p:sp>
      <p:sp>
        <p:nvSpPr>
          <p:cNvPr id="10" name="TextBox 9">
            <a:extLst>
              <a:ext uri="{FF2B5EF4-FFF2-40B4-BE49-F238E27FC236}">
                <a16:creationId xmlns:a16="http://schemas.microsoft.com/office/drawing/2014/main" id="{60E12F27-6A14-2E41-AAF6-40AC7B0A2242}"/>
              </a:ext>
            </a:extLst>
          </p:cNvPr>
          <p:cNvSpPr txBox="1"/>
          <p:nvPr/>
        </p:nvSpPr>
        <p:spPr>
          <a:xfrm>
            <a:off x="10223149" y="5304198"/>
            <a:ext cx="26443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US" sz="1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000" i="0" u="none" strike="noStrike" kern="1200" cap="none" spc="0" normalizeH="0" noProof="0" dirty="0">
                <a:ln>
                  <a:noFill/>
                </a:ln>
                <a:solidFill>
                  <a:prstClr val="black"/>
                </a:solidFill>
                <a:effectLst/>
                <a:uLnTx/>
                <a:uFillTx/>
                <a:latin typeface="Calibri" panose="020F0502020204030204"/>
                <a:ea typeface="+mn-ea"/>
                <a:cs typeface="+mn-cs"/>
              </a:rPr>
              <a:t>USA.gov</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2DA00BC-15AE-7E48-93D9-C8AAECEBE6BF}"/>
              </a:ext>
            </a:extLst>
          </p:cNvPr>
          <p:cNvSpPr txBox="1"/>
          <p:nvPr/>
        </p:nvSpPr>
        <p:spPr>
          <a:xfrm>
            <a:off x="1155700" y="6210300"/>
            <a:ext cx="487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Wilbur Ross, U.S. Secretary of Commerce</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50770" y="1939238"/>
            <a:ext cx="4036786" cy="3239521"/>
          </a:xfrm>
          <a:prstGeom prst="rect">
            <a:avLst/>
          </a:prstGeom>
        </p:spPr>
      </p:pic>
    </p:spTree>
    <p:extLst>
      <p:ext uri="{BB962C8B-B14F-4D97-AF65-F5344CB8AC3E}">
        <p14:creationId xmlns:p14="http://schemas.microsoft.com/office/powerpoint/2010/main" val="3373250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0AF-B9F5-7B4E-8586-66F9C6B5578F}"/>
              </a:ext>
            </a:extLst>
          </p:cNvPr>
          <p:cNvSpPr>
            <a:spLocks noGrp="1"/>
          </p:cNvSpPr>
          <p:nvPr>
            <p:ph type="title"/>
          </p:nvPr>
        </p:nvSpPr>
        <p:spPr/>
        <p:txBody>
          <a:bodyPr/>
          <a:lstStyle/>
          <a:p>
            <a:r>
              <a:rPr lang="en-US" b="1" dirty="0"/>
              <a:t>Outcome: Metaphor for Chinese Relations?</a:t>
            </a:r>
          </a:p>
        </p:txBody>
      </p:sp>
      <p:pic>
        <p:nvPicPr>
          <p:cNvPr id="7" name="Picture 6">
            <a:extLst>
              <a:ext uri="{FF2B5EF4-FFF2-40B4-BE49-F238E27FC236}">
                <a16:creationId xmlns:a16="http://schemas.microsoft.com/office/drawing/2014/main" id="{6A4DB86C-A453-1E41-B35D-B0B1D45D78CB}"/>
              </a:ext>
            </a:extLst>
          </p:cNvPr>
          <p:cNvPicPr>
            <a:picLocks noChangeAspect="1"/>
          </p:cNvPicPr>
          <p:nvPr/>
        </p:nvPicPr>
        <p:blipFill>
          <a:blip r:embed="rId2" cstate="email">
            <a:extLst>
              <a:ext uri="{BEBA8EAE-BF5A-486C-A8C5-ECC9F3942E4B}">
                <a14:imgProps xmlns:a14="http://schemas.microsoft.com/office/drawing/2010/main">
                  <a14:imgLayer>
                    <a14:imgEffect>
                      <a14:saturation sat="345000"/>
                    </a14:imgEffect>
                  </a14:imgLayer>
                </a14:imgProps>
              </a:ext>
              <a:ext uri="{28A0092B-C50C-407E-A947-70E740481C1C}">
                <a14:useLocalDpi xmlns:a14="http://schemas.microsoft.com/office/drawing/2010/main"/>
              </a:ext>
            </a:extLst>
          </a:blip>
          <a:stretch>
            <a:fillRect/>
          </a:stretch>
        </p:blipFill>
        <p:spPr>
          <a:xfrm>
            <a:off x="6610712" y="1825625"/>
            <a:ext cx="5114343" cy="3835757"/>
          </a:xfrm>
          <a:prstGeom prst="rect">
            <a:avLst/>
          </a:prstGeom>
          <a:solidFill>
            <a:schemeClr val="tx1"/>
          </a:solidFill>
        </p:spPr>
      </p:pic>
      <p:sp>
        <p:nvSpPr>
          <p:cNvPr id="3" name="Content Placeholder 2">
            <a:extLst>
              <a:ext uri="{FF2B5EF4-FFF2-40B4-BE49-F238E27FC236}">
                <a16:creationId xmlns:a16="http://schemas.microsoft.com/office/drawing/2014/main" id="{AD679213-1A72-024B-9DAB-4186E08D63D7}"/>
              </a:ext>
            </a:extLst>
          </p:cNvPr>
          <p:cNvSpPr>
            <a:spLocks noGrp="1"/>
          </p:cNvSpPr>
          <p:nvPr>
            <p:ph idx="1"/>
          </p:nvPr>
        </p:nvSpPr>
        <p:spPr>
          <a:xfrm>
            <a:off x="838200" y="1825625"/>
            <a:ext cx="5463861" cy="4351339"/>
          </a:xfrm>
        </p:spPr>
        <p:txBody>
          <a:bodyPr>
            <a:normAutofit fontScale="92500" lnSpcReduction="10000"/>
          </a:bodyPr>
          <a:lstStyle/>
          <a:p>
            <a:r>
              <a:rPr lang="en-US" sz="3200" dirty="0"/>
              <a:t>Trade war in one picture</a:t>
            </a:r>
          </a:p>
          <a:p>
            <a:endParaRPr lang="en-US" sz="3200" dirty="0"/>
          </a:p>
          <a:p>
            <a:r>
              <a:rPr lang="en-US" sz="3200" dirty="0"/>
              <a:t>Mai’s Bakery</a:t>
            </a:r>
          </a:p>
          <a:p>
            <a:pPr lvl="1"/>
            <a:r>
              <a:rPr lang="en-US" sz="3200" dirty="0"/>
              <a:t>Portland, Oregon, USA</a:t>
            </a:r>
          </a:p>
          <a:p>
            <a:pPr lvl="1"/>
            <a:r>
              <a:rPr lang="en-US" sz="3200" dirty="0"/>
              <a:t>Sells Chinese baked goods</a:t>
            </a:r>
          </a:p>
          <a:p>
            <a:pPr lvl="1"/>
            <a:endParaRPr lang="en-US" sz="3200" dirty="0"/>
          </a:p>
          <a:p>
            <a:r>
              <a:rPr lang="en-US" sz="3200" dirty="0"/>
              <a:t>Plastic bag to carry hum bao etc.</a:t>
            </a:r>
          </a:p>
          <a:p>
            <a:endParaRPr lang="en-US" sz="3200" dirty="0"/>
          </a:p>
          <a:p>
            <a:r>
              <a:rPr lang="en-US" sz="3200" b="1" dirty="0"/>
              <a:t>MADE IN THE USA </a:t>
            </a:r>
            <a:r>
              <a:rPr lang="en-US" sz="3200" dirty="0"/>
              <a:t>logo</a:t>
            </a:r>
          </a:p>
          <a:p>
            <a:endParaRPr lang="en-US" sz="3200" dirty="0"/>
          </a:p>
        </p:txBody>
      </p:sp>
      <p:sp>
        <p:nvSpPr>
          <p:cNvPr id="5" name="Oval 4">
            <a:extLst>
              <a:ext uri="{FF2B5EF4-FFF2-40B4-BE49-F238E27FC236}">
                <a16:creationId xmlns:a16="http://schemas.microsoft.com/office/drawing/2014/main" id="{A59F4648-224F-0341-BDEB-D8DFD80FB332}"/>
              </a:ext>
            </a:extLst>
          </p:cNvPr>
          <p:cNvSpPr/>
          <p:nvPr/>
        </p:nvSpPr>
        <p:spPr>
          <a:xfrm>
            <a:off x="7871234" y="4597080"/>
            <a:ext cx="2593298" cy="1064302"/>
          </a:xfrm>
          <a:prstGeom prst="ellipse">
            <a:avLst/>
          </a:prstGeom>
          <a:solidFill>
            <a:schemeClr val="bg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34925">
                <a:solidFill>
                  <a:prstClr val="black">
                    <a:alpha val="97000"/>
                  </a:prstClr>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699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760A-2C81-FF47-8391-9F207C0B932C}"/>
              </a:ext>
            </a:extLst>
          </p:cNvPr>
          <p:cNvSpPr>
            <a:spLocks noGrp="1"/>
          </p:cNvSpPr>
          <p:nvPr>
            <p:ph type="title"/>
          </p:nvPr>
        </p:nvSpPr>
        <p:spPr/>
        <p:txBody>
          <a:bodyPr/>
          <a:lstStyle/>
          <a:p>
            <a:r>
              <a:rPr lang="en-US" b="1" dirty="0"/>
              <a:t>We Don’t Know What We Don’t Know!!!!</a:t>
            </a:r>
          </a:p>
        </p:txBody>
      </p:sp>
      <p:sp>
        <p:nvSpPr>
          <p:cNvPr id="3" name="Content Placeholder 2">
            <a:extLst>
              <a:ext uri="{FF2B5EF4-FFF2-40B4-BE49-F238E27FC236}">
                <a16:creationId xmlns:a16="http://schemas.microsoft.com/office/drawing/2014/main" id="{10CC565C-62ED-664A-A1A8-39BFCD1CAA12}"/>
              </a:ext>
            </a:extLst>
          </p:cNvPr>
          <p:cNvSpPr>
            <a:spLocks noGrp="1"/>
          </p:cNvSpPr>
          <p:nvPr>
            <p:ph idx="1"/>
          </p:nvPr>
        </p:nvSpPr>
        <p:spPr>
          <a:xfrm>
            <a:off x="838200" y="1825624"/>
            <a:ext cx="5041900" cy="4770047"/>
          </a:xfrm>
        </p:spPr>
        <p:txBody>
          <a:bodyPr>
            <a:normAutofit lnSpcReduction="10000"/>
          </a:bodyPr>
          <a:lstStyle/>
          <a:p>
            <a:r>
              <a:rPr lang="en-US" dirty="0"/>
              <a:t>Uncharted territory</a:t>
            </a:r>
          </a:p>
          <a:p>
            <a:r>
              <a:rPr lang="en-US" dirty="0"/>
              <a:t>Coronavirus is a Black Swan</a:t>
            </a:r>
          </a:p>
          <a:p>
            <a:r>
              <a:rPr lang="en-US" dirty="0"/>
              <a:t>Political, economic, business &amp; people unintended consequences </a:t>
            </a:r>
          </a:p>
          <a:p>
            <a:r>
              <a:rPr lang="en-US" dirty="0"/>
              <a:t>Don’t have the vocabulary</a:t>
            </a:r>
          </a:p>
          <a:p>
            <a:r>
              <a:rPr lang="en-US" dirty="0"/>
              <a:t>Don’t know the rules of engagement or even words</a:t>
            </a:r>
          </a:p>
          <a:p>
            <a:pPr marL="0" indent="0">
              <a:buNone/>
            </a:pPr>
            <a:r>
              <a:rPr lang="en-US" dirty="0"/>
              <a:t>   to properly describe</a:t>
            </a:r>
          </a:p>
          <a:p>
            <a:r>
              <a:rPr lang="en-US" dirty="0"/>
              <a:t>Rules and norms have </a:t>
            </a:r>
          </a:p>
          <a:p>
            <a:pPr marL="0" indent="0">
              <a:buNone/>
            </a:pPr>
            <a:r>
              <a:rPr lang="en-US" dirty="0"/>
              <a:t>   changed</a:t>
            </a:r>
          </a:p>
          <a:p>
            <a:endParaRPr lang="en-US" dirty="0"/>
          </a:p>
        </p:txBody>
      </p:sp>
      <p:pic>
        <p:nvPicPr>
          <p:cNvPr id="5" name="Picture 4">
            <a:extLst>
              <a:ext uri="{FF2B5EF4-FFF2-40B4-BE49-F238E27FC236}">
                <a16:creationId xmlns:a16="http://schemas.microsoft.com/office/drawing/2014/main" id="{BAEE1591-F72E-CB44-AD1D-CEB2ACABC5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4925" y="1690688"/>
            <a:ext cx="2621613" cy="3387931"/>
          </a:xfrm>
          <a:prstGeom prst="rect">
            <a:avLst/>
          </a:prstGeom>
        </p:spPr>
      </p:pic>
      <p:pic>
        <p:nvPicPr>
          <p:cNvPr id="7" name="Picture 6">
            <a:extLst>
              <a:ext uri="{FF2B5EF4-FFF2-40B4-BE49-F238E27FC236}">
                <a16:creationId xmlns:a16="http://schemas.microsoft.com/office/drawing/2014/main" id="{4DBCBBC9-64FB-ED42-9A07-92E53F344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2721" y="5419514"/>
            <a:ext cx="7569200" cy="1000674"/>
          </a:xfrm>
          <a:prstGeom prst="rect">
            <a:avLst/>
          </a:prstGeom>
        </p:spPr>
      </p:pic>
      <p:sp>
        <p:nvSpPr>
          <p:cNvPr id="6" name="Rectangle 5"/>
          <p:cNvSpPr/>
          <p:nvPr/>
        </p:nvSpPr>
        <p:spPr>
          <a:xfrm>
            <a:off x="9045731" y="5173293"/>
            <a:ext cx="1394934" cy="246221"/>
          </a:xfrm>
          <a:prstGeom prst="rect">
            <a:avLst/>
          </a:prstGeom>
        </p:spPr>
        <p:txBody>
          <a:bodyPr wrap="none">
            <a:spAutoFit/>
          </a:bodyPr>
          <a:lstStyle/>
          <a:p>
            <a:r>
              <a:rPr lang="en-US" sz="1000" dirty="0"/>
              <a:t>Source: Time Magazine</a:t>
            </a:r>
          </a:p>
        </p:txBody>
      </p:sp>
    </p:spTree>
    <p:extLst>
      <p:ext uri="{BB962C8B-B14F-4D97-AF65-F5344CB8AC3E}">
        <p14:creationId xmlns:p14="http://schemas.microsoft.com/office/powerpoint/2010/main" val="3400332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A3DCCE-E85E-704F-98D0-4A3461E931BB}"/>
              </a:ext>
            </a:extLst>
          </p:cNvPr>
          <p:cNvSpPr>
            <a:spLocks noGrp="1"/>
          </p:cNvSpPr>
          <p:nvPr>
            <p:ph idx="1"/>
          </p:nvPr>
        </p:nvSpPr>
        <p:spPr>
          <a:xfrm>
            <a:off x="648196" y="1136856"/>
            <a:ext cx="5526974" cy="4351338"/>
          </a:xfrm>
        </p:spPr>
        <p:txBody>
          <a:bodyPr>
            <a:normAutofit fontScale="92500"/>
          </a:bodyPr>
          <a:lstStyle/>
          <a:p>
            <a:pPr marL="0" indent="0">
              <a:buNone/>
            </a:pPr>
            <a:r>
              <a:rPr lang="en-US" sz="4400" dirty="0"/>
              <a:t>Thank you for this opportunity to speak to you and your attention.  </a:t>
            </a:r>
          </a:p>
          <a:p>
            <a:pPr marL="0" indent="0">
              <a:buNone/>
            </a:pPr>
            <a:endParaRPr lang="en-US" sz="4400" dirty="0"/>
          </a:p>
          <a:p>
            <a:pPr marL="0" indent="0">
              <a:buNone/>
            </a:pPr>
            <a:r>
              <a:rPr lang="en-US" sz="4400" dirty="0"/>
              <a:t>Any thoughts or comments would greatly be appreciated?</a:t>
            </a:r>
          </a:p>
          <a:p>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1608" y="1673367"/>
            <a:ext cx="5320792" cy="2992946"/>
          </a:xfrm>
          <a:prstGeom prst="rect">
            <a:avLst/>
          </a:prstGeom>
        </p:spPr>
      </p:pic>
      <p:sp>
        <p:nvSpPr>
          <p:cNvPr id="4" name="Rectangle 3"/>
          <p:cNvSpPr/>
          <p:nvPr/>
        </p:nvSpPr>
        <p:spPr>
          <a:xfrm>
            <a:off x="10133618" y="4866320"/>
            <a:ext cx="1266693" cy="246221"/>
          </a:xfrm>
          <a:prstGeom prst="rect">
            <a:avLst/>
          </a:prstGeom>
        </p:spPr>
        <p:txBody>
          <a:bodyPr wrap="none">
            <a:spAutoFit/>
          </a:bodyPr>
          <a:lstStyle/>
          <a:p>
            <a:r>
              <a:rPr lang="en-US" sz="1000" dirty="0"/>
              <a:t>Source: Shutterstock</a:t>
            </a:r>
          </a:p>
        </p:txBody>
      </p:sp>
    </p:spTree>
    <p:extLst>
      <p:ext uri="{BB962C8B-B14F-4D97-AF65-F5344CB8AC3E}">
        <p14:creationId xmlns:p14="http://schemas.microsoft.com/office/powerpoint/2010/main" val="2713696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8358-172A-3D4F-B776-DD83C75C70B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4A88FCF-56B0-A040-B15D-CF2D234B0D5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98475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9AD8-A0E4-6B47-A988-8E45F35E36B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E6F3F0-C88F-4542-B864-65D064DB81A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4875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A3F9-DCCC-AD42-8492-E63D164C2793}"/>
              </a:ext>
            </a:extLst>
          </p:cNvPr>
          <p:cNvSpPr>
            <a:spLocks noGrp="1"/>
          </p:cNvSpPr>
          <p:nvPr>
            <p:ph type="title"/>
          </p:nvPr>
        </p:nvSpPr>
        <p:spPr/>
        <p:txBody>
          <a:bodyPr/>
          <a:lstStyle/>
          <a:p>
            <a:r>
              <a:rPr lang="en-US" b="1" dirty="0"/>
              <a:t>Greg Hutchins PE CERM?</a:t>
            </a:r>
          </a:p>
        </p:txBody>
      </p:sp>
      <p:sp>
        <p:nvSpPr>
          <p:cNvPr id="3" name="Content Placeholder 2">
            <a:extLst>
              <a:ext uri="{FF2B5EF4-FFF2-40B4-BE49-F238E27FC236}">
                <a16:creationId xmlns:a16="http://schemas.microsoft.com/office/drawing/2014/main" id="{DFC16EDD-B33A-8D46-8478-477A6DA7AFCB}"/>
              </a:ext>
            </a:extLst>
          </p:cNvPr>
          <p:cNvSpPr>
            <a:spLocks noGrp="1"/>
          </p:cNvSpPr>
          <p:nvPr>
            <p:ph idx="1"/>
          </p:nvPr>
        </p:nvSpPr>
        <p:spPr>
          <a:xfrm>
            <a:off x="838200" y="1825625"/>
            <a:ext cx="5521960" cy="5032375"/>
          </a:xfrm>
        </p:spPr>
        <p:txBody>
          <a:bodyPr>
            <a:normAutofit fontScale="92500" lnSpcReduction="20000"/>
          </a:bodyPr>
          <a:lstStyle/>
          <a:p>
            <a:r>
              <a:rPr lang="en-US" dirty="0"/>
              <a:t>Engineer</a:t>
            </a:r>
          </a:p>
          <a:p>
            <a:r>
              <a:rPr lang="en-US" dirty="0"/>
              <a:t>Author of more than 30 books including </a:t>
            </a:r>
            <a:r>
              <a:rPr lang="en-US" b="1" dirty="0"/>
              <a:t>Supply Chain Risk Management </a:t>
            </a:r>
            <a:endParaRPr lang="en-US" dirty="0"/>
          </a:p>
          <a:p>
            <a:r>
              <a:rPr lang="en-US" dirty="0"/>
              <a:t>First company to be DHS approved for </a:t>
            </a:r>
          </a:p>
          <a:p>
            <a:pPr marL="0" indent="0">
              <a:buNone/>
            </a:pPr>
            <a:r>
              <a:rPr lang="en-US" dirty="0"/>
              <a:t>   CIP Forensics, Assurance, Analytics®</a:t>
            </a:r>
          </a:p>
          <a:p>
            <a:r>
              <a:rPr lang="en-US" dirty="0"/>
              <a:t>Been involved in global trade for more than 30 years</a:t>
            </a:r>
          </a:p>
          <a:p>
            <a:r>
              <a:rPr lang="en-US" dirty="0"/>
              <a:t>Grew up in Asia</a:t>
            </a:r>
          </a:p>
          <a:p>
            <a:r>
              <a:rPr lang="en-US" dirty="0"/>
              <a:t>Founder of:</a:t>
            </a:r>
          </a:p>
          <a:p>
            <a:pPr lvl="1"/>
            <a:r>
              <a:rPr lang="en-US" dirty="0"/>
              <a:t>800Compete.com</a:t>
            </a:r>
          </a:p>
          <a:p>
            <a:pPr lvl="1"/>
            <a:r>
              <a:rPr lang="en-US" dirty="0"/>
              <a:t>WorkingIt.com</a:t>
            </a:r>
          </a:p>
          <a:p>
            <a:pPr lvl="1"/>
            <a:r>
              <a:rPr lang="en-US" dirty="0"/>
              <a:t>CERMAcademy.com</a:t>
            </a:r>
          </a:p>
          <a:p>
            <a:pPr lvl="1"/>
            <a:r>
              <a:rPr lang="en-US" dirty="0"/>
              <a:t>QualityPlusEngineering.com</a:t>
            </a:r>
          </a:p>
        </p:txBody>
      </p:sp>
      <p:pic>
        <p:nvPicPr>
          <p:cNvPr id="5" name="Picture 4">
            <a:extLst>
              <a:ext uri="{FF2B5EF4-FFF2-40B4-BE49-F238E27FC236}">
                <a16:creationId xmlns:a16="http://schemas.microsoft.com/office/drawing/2014/main" id="{153229A4-96A9-C94B-BA5A-FA5D4097D1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4932" y="3664263"/>
            <a:ext cx="2646268" cy="2857500"/>
          </a:xfrm>
          <a:prstGeom prst="rect">
            <a:avLst/>
          </a:prstGeom>
        </p:spPr>
      </p:pic>
      <p:pic>
        <p:nvPicPr>
          <p:cNvPr id="8" name="Picture 7">
            <a:extLst>
              <a:ext uri="{FF2B5EF4-FFF2-40B4-BE49-F238E27FC236}">
                <a16:creationId xmlns:a16="http://schemas.microsoft.com/office/drawing/2014/main" id="{57F01B8E-1B0F-3A4F-909F-AE97C6EB25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3301" y="305672"/>
            <a:ext cx="3959242" cy="3022143"/>
          </a:xfrm>
          <a:prstGeom prst="rect">
            <a:avLst/>
          </a:prstGeom>
        </p:spPr>
      </p:pic>
    </p:spTree>
    <p:extLst>
      <p:ext uri="{BB962C8B-B14F-4D97-AF65-F5344CB8AC3E}">
        <p14:creationId xmlns:p14="http://schemas.microsoft.com/office/powerpoint/2010/main" val="1466070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B6A2D-096F-1145-A20E-415EA9B0EEF8}"/>
              </a:ext>
            </a:extLst>
          </p:cNvPr>
          <p:cNvSpPr>
            <a:spLocks noGrp="1"/>
          </p:cNvSpPr>
          <p:nvPr>
            <p:ph type="title"/>
          </p:nvPr>
        </p:nvSpPr>
        <p:spPr/>
        <p:txBody>
          <a:bodyPr/>
          <a:lstStyle/>
          <a:p>
            <a:r>
              <a:rPr lang="en-US" dirty="0"/>
              <a:t>What To Do?</a:t>
            </a:r>
          </a:p>
        </p:txBody>
      </p:sp>
      <p:pic>
        <p:nvPicPr>
          <p:cNvPr id="5" name="Content Placeholder 4">
            <a:extLst>
              <a:ext uri="{FF2B5EF4-FFF2-40B4-BE49-F238E27FC236}">
                <a16:creationId xmlns:a16="http://schemas.microsoft.com/office/drawing/2014/main" id="{C133960E-A8C8-774B-AEEA-2BA6BEC9264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51332" y="1661634"/>
            <a:ext cx="9238059" cy="5032375"/>
          </a:xfrm>
        </p:spPr>
      </p:pic>
    </p:spTree>
    <p:extLst>
      <p:ext uri="{BB962C8B-B14F-4D97-AF65-F5344CB8AC3E}">
        <p14:creationId xmlns:p14="http://schemas.microsoft.com/office/powerpoint/2010/main" val="483174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87E9-7A69-1E48-87DB-59FCA200D792}"/>
              </a:ext>
            </a:extLst>
          </p:cNvPr>
          <p:cNvSpPr>
            <a:spLocks noGrp="1"/>
          </p:cNvSpPr>
          <p:nvPr>
            <p:ph type="title"/>
          </p:nvPr>
        </p:nvSpPr>
        <p:spPr/>
        <p:txBody>
          <a:bodyPr/>
          <a:lstStyle/>
          <a:p>
            <a:r>
              <a:rPr lang="en-US" dirty="0"/>
              <a:t>Risk Reporting</a:t>
            </a:r>
          </a:p>
        </p:txBody>
      </p:sp>
      <p:sp>
        <p:nvSpPr>
          <p:cNvPr id="3" name="Content Placeholder 2">
            <a:extLst>
              <a:ext uri="{FF2B5EF4-FFF2-40B4-BE49-F238E27FC236}">
                <a16:creationId xmlns:a16="http://schemas.microsoft.com/office/drawing/2014/main" id="{9EB96A76-31B4-1948-84BF-7262553A2AEF}"/>
              </a:ext>
            </a:extLst>
          </p:cNvPr>
          <p:cNvSpPr>
            <a:spLocks noGrp="1"/>
          </p:cNvSpPr>
          <p:nvPr>
            <p:ph idx="1"/>
          </p:nvPr>
        </p:nvSpPr>
        <p:spPr/>
        <p:txBody>
          <a:bodyPr>
            <a:normAutofit fontScale="92500" lnSpcReduction="20000"/>
          </a:bodyPr>
          <a:lstStyle/>
          <a:p>
            <a:r>
              <a:rPr lang="en-US" dirty="0"/>
              <a:t>Risks to companies sourcing to China</a:t>
            </a:r>
          </a:p>
          <a:p>
            <a:endParaRPr lang="en-US" dirty="0"/>
          </a:p>
          <a:p>
            <a:r>
              <a:rPr lang="en-US" dirty="0"/>
              <a:t>PR – Hong Kong</a:t>
            </a:r>
          </a:p>
          <a:p>
            <a:r>
              <a:rPr lang="en-US" dirty="0"/>
              <a:t>Tariffs</a:t>
            </a:r>
          </a:p>
          <a:p>
            <a:r>
              <a:rPr lang="en-US" dirty="0"/>
              <a:t>Tradewar</a:t>
            </a:r>
          </a:p>
          <a:p>
            <a:r>
              <a:rPr lang="en-US" dirty="0"/>
              <a:t>Huawei</a:t>
            </a:r>
          </a:p>
          <a:p>
            <a:r>
              <a:rPr lang="en-US" dirty="0"/>
              <a:t>Coronovirus</a:t>
            </a:r>
          </a:p>
          <a:p>
            <a:endParaRPr lang="en-US" dirty="0"/>
          </a:p>
          <a:p>
            <a:r>
              <a:rPr lang="en-US" dirty="0"/>
              <a:t>Public listed companies must report risks in 10Q’s and 10K’s.</a:t>
            </a:r>
          </a:p>
          <a:p>
            <a:r>
              <a:rPr lang="en-US" dirty="0"/>
              <a:t>Investor community wants to know how sourcing companies will mitigate an controls risks.</a:t>
            </a:r>
          </a:p>
        </p:txBody>
      </p:sp>
    </p:spTree>
    <p:extLst>
      <p:ext uri="{BB962C8B-B14F-4D97-AF65-F5344CB8AC3E}">
        <p14:creationId xmlns:p14="http://schemas.microsoft.com/office/powerpoint/2010/main" val="488010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B35A-0BF1-1940-9C3C-DD5C9E93E2D9}"/>
              </a:ext>
            </a:extLst>
          </p:cNvPr>
          <p:cNvSpPr>
            <a:spLocks noGrp="1"/>
          </p:cNvSpPr>
          <p:nvPr>
            <p:ph type="title"/>
          </p:nvPr>
        </p:nvSpPr>
        <p:spPr/>
        <p:txBody>
          <a:bodyPr/>
          <a:lstStyle/>
          <a:p>
            <a:r>
              <a:rPr lang="en-US" dirty="0"/>
              <a:t>Interesting Thing Happened Over Last 10 Years</a:t>
            </a:r>
          </a:p>
        </p:txBody>
      </p:sp>
      <p:sp>
        <p:nvSpPr>
          <p:cNvPr id="3" name="Content Placeholder 2">
            <a:extLst>
              <a:ext uri="{FF2B5EF4-FFF2-40B4-BE49-F238E27FC236}">
                <a16:creationId xmlns:a16="http://schemas.microsoft.com/office/drawing/2014/main" id="{8863D0BB-795F-844A-812C-C838A83A5F27}"/>
              </a:ext>
            </a:extLst>
          </p:cNvPr>
          <p:cNvSpPr>
            <a:spLocks noGrp="1"/>
          </p:cNvSpPr>
          <p:nvPr>
            <p:ph idx="1"/>
          </p:nvPr>
        </p:nvSpPr>
        <p:spPr/>
        <p:txBody>
          <a:bodyPr/>
          <a:lstStyle/>
          <a:p>
            <a:r>
              <a:rPr lang="en-US" dirty="0"/>
              <a:t>End product manufacturer is not buying products or services, it’s securing the supplier processes, integrating them with it’s own, and at a higher level acquiring the supplier’s IP</a:t>
            </a:r>
          </a:p>
          <a:p>
            <a:endParaRPr lang="en-US" dirty="0"/>
          </a:p>
          <a:p>
            <a:endParaRPr lang="en-US" dirty="0"/>
          </a:p>
          <a:p>
            <a:endParaRPr lang="en-US" dirty="0"/>
          </a:p>
        </p:txBody>
      </p:sp>
    </p:spTree>
    <p:extLst>
      <p:ext uri="{BB962C8B-B14F-4D97-AF65-F5344CB8AC3E}">
        <p14:creationId xmlns:p14="http://schemas.microsoft.com/office/powerpoint/2010/main" val="820472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3544-1817-274F-856E-A6E57B691770}"/>
              </a:ext>
            </a:extLst>
          </p:cNvPr>
          <p:cNvSpPr>
            <a:spLocks noGrp="1"/>
          </p:cNvSpPr>
          <p:nvPr>
            <p:ph type="title"/>
          </p:nvPr>
        </p:nvSpPr>
        <p:spPr/>
        <p:txBody>
          <a:bodyPr/>
          <a:lstStyle/>
          <a:p>
            <a:r>
              <a:rPr lang="en-US" dirty="0"/>
              <a:t>Wny Do I Use the Term ‘Rules of Engagement’?</a:t>
            </a:r>
          </a:p>
        </p:txBody>
      </p:sp>
      <p:sp>
        <p:nvSpPr>
          <p:cNvPr id="3" name="Content Placeholder 2">
            <a:extLst>
              <a:ext uri="{FF2B5EF4-FFF2-40B4-BE49-F238E27FC236}">
                <a16:creationId xmlns:a16="http://schemas.microsoft.com/office/drawing/2014/main" id="{762A3726-6B74-3E44-99F3-5648957AD939}"/>
              </a:ext>
            </a:extLst>
          </p:cNvPr>
          <p:cNvSpPr>
            <a:spLocks noGrp="1"/>
          </p:cNvSpPr>
          <p:nvPr>
            <p:ph idx="1"/>
          </p:nvPr>
        </p:nvSpPr>
        <p:spPr/>
        <p:txBody>
          <a:bodyPr/>
          <a:lstStyle/>
          <a:p>
            <a:r>
              <a:rPr lang="en-US" dirty="0"/>
              <a:t>Weaponizing trade like US and China is new.</a:t>
            </a:r>
          </a:p>
          <a:p>
            <a:endParaRPr lang="en-US" dirty="0"/>
          </a:p>
          <a:p>
            <a:r>
              <a:rPr lang="en-US" dirty="0"/>
              <a:t>Communications and expectations are changing</a:t>
            </a:r>
          </a:p>
          <a:p>
            <a:endParaRPr lang="en-US" dirty="0"/>
          </a:p>
          <a:p>
            <a:r>
              <a:rPr lang="en-US" dirty="0"/>
              <a:t>Importance of context defining the new relationships with trading countries and partners</a:t>
            </a:r>
          </a:p>
          <a:p>
            <a:endParaRPr lang="en-US" dirty="0"/>
          </a:p>
          <a:p>
            <a:r>
              <a:rPr lang="en-US" dirty="0"/>
              <a:t>Davos meeting was last month.  One of the biggest discussopn was uture of work.</a:t>
            </a:r>
          </a:p>
        </p:txBody>
      </p:sp>
    </p:spTree>
    <p:extLst>
      <p:ext uri="{BB962C8B-B14F-4D97-AF65-F5344CB8AC3E}">
        <p14:creationId xmlns:p14="http://schemas.microsoft.com/office/powerpoint/2010/main" val="60286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D9105-9A68-4C43-9708-A32160FD2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029200" cy="2828925"/>
          </a:xfrm>
          <a:prstGeom prst="rect">
            <a:avLst/>
          </a:prstGeom>
        </p:spPr>
      </p:pic>
      <p:cxnSp>
        <p:nvCxnSpPr>
          <p:cNvPr id="8" name="Straight Arrow Connector 7">
            <a:extLst>
              <a:ext uri="{FF2B5EF4-FFF2-40B4-BE49-F238E27FC236}">
                <a16:creationId xmlns:a16="http://schemas.microsoft.com/office/drawing/2014/main" id="{5962681F-7C31-A04E-96CD-C938D0B9D642}"/>
              </a:ext>
            </a:extLst>
          </p:cNvPr>
          <p:cNvCxnSpPr/>
          <p:nvPr/>
        </p:nvCxnSpPr>
        <p:spPr>
          <a:xfrm>
            <a:off x="5335931" y="1426368"/>
            <a:ext cx="1670840" cy="0"/>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46C36757-954E-F441-A6A3-C548720DB9B5}"/>
              </a:ext>
            </a:extLst>
          </p:cNvPr>
          <p:cNvSpPr txBox="1"/>
          <p:nvPr/>
        </p:nvSpPr>
        <p:spPr>
          <a:xfrm>
            <a:off x="812800" y="3060700"/>
            <a:ext cx="29845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Trade War</a:t>
            </a:r>
          </a:p>
        </p:txBody>
      </p:sp>
      <p:sp>
        <p:nvSpPr>
          <p:cNvPr id="6" name="TextBox 5">
            <a:extLst>
              <a:ext uri="{FF2B5EF4-FFF2-40B4-BE49-F238E27FC236}">
                <a16:creationId xmlns:a16="http://schemas.microsoft.com/office/drawing/2014/main" id="{9DDA6342-1650-2F4A-B26A-E64B4C1B7DD8}"/>
              </a:ext>
            </a:extLst>
          </p:cNvPr>
          <p:cNvSpPr txBox="1"/>
          <p:nvPr/>
        </p:nvSpPr>
        <p:spPr>
          <a:xfrm>
            <a:off x="8250581" y="3060699"/>
            <a:ext cx="29845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Coronavirus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rPr>
              <a:t>COVID - 19</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0781E4F-EC97-CC4C-89F4-FBC4C3EC143D}"/>
              </a:ext>
            </a:extLst>
          </p:cNvPr>
          <p:cNvSpPr txBox="1"/>
          <p:nvPr/>
        </p:nvSpPr>
        <p:spPr>
          <a:xfrm>
            <a:off x="673100" y="4648200"/>
            <a:ext cx="37973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Greg Hutchins PE CERM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Quality </a:t>
            </a:r>
            <a:r>
              <a:rPr lang="en-US" b="1" dirty="0">
                <a:solidFill>
                  <a:prstClr val="black"/>
                </a:solidFill>
                <a:latin typeface="Calibri" panose="020F0502020204030204"/>
              </a:rPr>
              <a: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GregH@800Compete.com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503.233.1012 or 800.COMPETE</a:t>
            </a:r>
          </a:p>
        </p:txBody>
      </p:sp>
      <p:pic>
        <p:nvPicPr>
          <p:cNvPr id="9" name="Picture 8">
            <a:extLst>
              <a:ext uri="{FF2B5EF4-FFF2-40B4-BE49-F238E27FC236}">
                <a16:creationId xmlns:a16="http://schemas.microsoft.com/office/drawing/2014/main" id="{0969B75B-2BE1-324E-89AE-70DE69F669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3502" y="-34196"/>
            <a:ext cx="4878498" cy="2744651"/>
          </a:xfrm>
          <a:prstGeom prst="rect">
            <a:avLst/>
          </a:prstGeom>
        </p:spPr>
      </p:pic>
      <p:sp>
        <p:nvSpPr>
          <p:cNvPr id="5" name="TextBox 4"/>
          <p:cNvSpPr txBox="1"/>
          <p:nvPr/>
        </p:nvSpPr>
        <p:spPr>
          <a:xfrm>
            <a:off x="36605" y="2868623"/>
            <a:ext cx="1272990" cy="246221"/>
          </a:xfrm>
          <a:prstGeom prst="rect">
            <a:avLst/>
          </a:prstGeom>
          <a:noFill/>
        </p:spPr>
        <p:txBody>
          <a:bodyPr wrap="square" rtlCol="0">
            <a:spAutoFit/>
          </a:bodyPr>
          <a:lstStyle/>
          <a:p>
            <a:r>
              <a:rPr lang="en-US" sz="1000" dirty="0"/>
              <a:t>Source: Shutterstock</a:t>
            </a:r>
          </a:p>
        </p:txBody>
      </p:sp>
      <p:sp>
        <p:nvSpPr>
          <p:cNvPr id="11" name="TextBox 10"/>
          <p:cNvSpPr txBox="1"/>
          <p:nvPr/>
        </p:nvSpPr>
        <p:spPr>
          <a:xfrm>
            <a:off x="11125946" y="2762466"/>
            <a:ext cx="931583" cy="246221"/>
          </a:xfrm>
          <a:prstGeom prst="rect">
            <a:avLst/>
          </a:prstGeom>
          <a:noFill/>
        </p:spPr>
        <p:txBody>
          <a:bodyPr wrap="square" rtlCol="0">
            <a:spAutoFit/>
          </a:bodyPr>
          <a:lstStyle/>
          <a:p>
            <a:r>
              <a:rPr lang="en-US" sz="1000" dirty="0"/>
              <a:t>Source: WHO</a:t>
            </a:r>
          </a:p>
        </p:txBody>
      </p:sp>
    </p:spTree>
    <p:extLst>
      <p:ext uri="{BB962C8B-B14F-4D97-AF65-F5344CB8AC3E}">
        <p14:creationId xmlns:p14="http://schemas.microsoft.com/office/powerpoint/2010/main" val="369002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FD47-D324-E848-9E8E-1F68FC91141D}"/>
              </a:ext>
            </a:extLst>
          </p:cNvPr>
          <p:cNvSpPr>
            <a:spLocks noGrp="1"/>
          </p:cNvSpPr>
          <p:nvPr>
            <p:ph type="title"/>
          </p:nvPr>
        </p:nvSpPr>
        <p:spPr/>
        <p:txBody>
          <a:bodyPr/>
          <a:lstStyle/>
          <a:p>
            <a:r>
              <a:rPr lang="en-US" b="1" dirty="0"/>
              <a:t>Presentation Questions</a:t>
            </a:r>
          </a:p>
        </p:txBody>
      </p:sp>
      <p:sp>
        <p:nvSpPr>
          <p:cNvPr id="3" name="Content Placeholder 2">
            <a:extLst>
              <a:ext uri="{FF2B5EF4-FFF2-40B4-BE49-F238E27FC236}">
                <a16:creationId xmlns:a16="http://schemas.microsoft.com/office/drawing/2014/main" id="{29AABC21-A79C-E946-B1CC-D931B079065D}"/>
              </a:ext>
            </a:extLst>
          </p:cNvPr>
          <p:cNvSpPr>
            <a:spLocks noGrp="1"/>
          </p:cNvSpPr>
          <p:nvPr>
            <p:ph idx="1"/>
          </p:nvPr>
        </p:nvSpPr>
        <p:spPr>
          <a:xfrm>
            <a:off x="838200" y="1825625"/>
            <a:ext cx="5466347" cy="4351338"/>
          </a:xfrm>
        </p:spPr>
        <p:txBody>
          <a:bodyPr>
            <a:normAutofit/>
          </a:bodyPr>
          <a:lstStyle/>
          <a:p>
            <a:pPr marL="609585" indent="-609585">
              <a:buFont typeface="+mj-lt"/>
              <a:buAutoNum type="arabicPeriod"/>
            </a:pPr>
            <a:r>
              <a:rPr lang="en-US" dirty="0"/>
              <a:t>What risks does COVID – 19 present?</a:t>
            </a:r>
          </a:p>
          <a:p>
            <a:pPr marL="609585" indent="-609585">
              <a:buFont typeface="+mj-lt"/>
              <a:buAutoNum type="arabicPeriod"/>
            </a:pPr>
            <a:r>
              <a:rPr lang="en-US" dirty="0"/>
              <a:t>Why does this question matter?</a:t>
            </a:r>
          </a:p>
          <a:p>
            <a:pPr marL="609585" indent="-609585">
              <a:buFont typeface="+mj-lt"/>
              <a:buAutoNum type="arabicPeriod"/>
            </a:pPr>
            <a:r>
              <a:rPr lang="en-US" dirty="0"/>
              <a:t>What’s the critical question for all companies sourcing in China? </a:t>
            </a:r>
          </a:p>
          <a:p>
            <a:pPr marL="609585" indent="-609585">
              <a:buFont typeface="+mj-lt"/>
              <a:buAutoNum type="arabicPeriod"/>
            </a:pPr>
            <a:r>
              <a:rPr lang="en-US" dirty="0"/>
              <a:t>What are sourcing options?</a:t>
            </a:r>
          </a:p>
          <a:p>
            <a:pPr marL="609585" indent="-609585">
              <a:buFont typeface="+mj-lt"/>
              <a:buAutoNum type="arabicPeriod"/>
            </a:pPr>
            <a:r>
              <a:rPr lang="en-US" dirty="0"/>
              <a:t>What’s the future of US/China relations?</a:t>
            </a:r>
          </a:p>
          <a:p>
            <a:pPr marL="609585" indent="-609585">
              <a:buFont typeface="+mj-lt"/>
              <a:buAutoNum type="arabicPeriod"/>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8829" y="1985210"/>
            <a:ext cx="4734971" cy="2887578"/>
          </a:xfrm>
          <a:prstGeom prst="rect">
            <a:avLst/>
          </a:prstGeom>
        </p:spPr>
      </p:pic>
      <p:sp>
        <p:nvSpPr>
          <p:cNvPr id="5" name="TextBox 4"/>
          <p:cNvSpPr txBox="1"/>
          <p:nvPr/>
        </p:nvSpPr>
        <p:spPr>
          <a:xfrm>
            <a:off x="9457901" y="4921089"/>
            <a:ext cx="2116477" cy="246221"/>
          </a:xfrm>
          <a:prstGeom prst="rect">
            <a:avLst/>
          </a:prstGeom>
          <a:noFill/>
        </p:spPr>
        <p:txBody>
          <a:bodyPr wrap="square" rtlCol="0">
            <a:spAutoFit/>
          </a:bodyPr>
          <a:lstStyle/>
          <a:p>
            <a:r>
              <a:rPr lang="en-US" sz="1000" dirty="0"/>
              <a:t>Source: Center for Disease Control</a:t>
            </a:r>
          </a:p>
        </p:txBody>
      </p:sp>
    </p:spTree>
    <p:extLst>
      <p:ext uri="{BB962C8B-B14F-4D97-AF65-F5344CB8AC3E}">
        <p14:creationId xmlns:p14="http://schemas.microsoft.com/office/powerpoint/2010/main" val="222151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1DB0-0BC5-064D-BBA1-EC97C38E31A9}"/>
              </a:ext>
            </a:extLst>
          </p:cNvPr>
          <p:cNvSpPr>
            <a:spLocks noGrp="1"/>
          </p:cNvSpPr>
          <p:nvPr>
            <p:ph type="title"/>
          </p:nvPr>
        </p:nvSpPr>
        <p:spPr/>
        <p:txBody>
          <a:bodyPr/>
          <a:lstStyle/>
          <a:p>
            <a:r>
              <a:rPr lang="en-US" b="1" dirty="0"/>
              <a:t>1. COVID 19 Risks</a:t>
            </a:r>
          </a:p>
        </p:txBody>
      </p:sp>
      <p:sp>
        <p:nvSpPr>
          <p:cNvPr id="3" name="Content Placeholder 2">
            <a:extLst>
              <a:ext uri="{FF2B5EF4-FFF2-40B4-BE49-F238E27FC236}">
                <a16:creationId xmlns:a16="http://schemas.microsoft.com/office/drawing/2014/main" id="{1D7C9A05-3ABF-EC4A-BF11-DD491695880F}"/>
              </a:ext>
            </a:extLst>
          </p:cNvPr>
          <p:cNvSpPr>
            <a:spLocks noGrp="1"/>
          </p:cNvSpPr>
          <p:nvPr>
            <p:ph idx="1"/>
          </p:nvPr>
        </p:nvSpPr>
        <p:spPr>
          <a:xfrm>
            <a:off x="838200" y="1825624"/>
            <a:ext cx="5562600" cy="5032375"/>
          </a:xfrm>
        </p:spPr>
        <p:txBody>
          <a:bodyPr>
            <a:normAutofit fontScale="92500" lnSpcReduction="20000"/>
          </a:bodyPr>
          <a:lstStyle/>
          <a:p>
            <a:r>
              <a:rPr lang="en-US" dirty="0"/>
              <a:t>Context is worth 20 IQ points</a:t>
            </a:r>
          </a:p>
          <a:p>
            <a:endParaRPr lang="en-US" dirty="0"/>
          </a:p>
          <a:p>
            <a:r>
              <a:rPr lang="en-US" dirty="0"/>
              <a:t>We are at an inflection point in: </a:t>
            </a:r>
          </a:p>
          <a:p>
            <a:pPr lvl="1"/>
            <a:r>
              <a:rPr lang="en-US" dirty="0"/>
              <a:t>Global health</a:t>
            </a:r>
          </a:p>
          <a:p>
            <a:pPr lvl="1"/>
            <a:r>
              <a:rPr lang="en-US" dirty="0"/>
              <a:t>Trade</a:t>
            </a:r>
          </a:p>
          <a:p>
            <a:pPr lvl="1"/>
            <a:r>
              <a:rPr lang="en-US" dirty="0"/>
              <a:t>Geo-politics </a:t>
            </a:r>
          </a:p>
          <a:p>
            <a:pPr lvl="1"/>
            <a:r>
              <a:rPr lang="en-US" dirty="0"/>
              <a:t>Geo-economics</a:t>
            </a:r>
          </a:p>
          <a:p>
            <a:endParaRPr lang="en-US" dirty="0"/>
          </a:p>
          <a:p>
            <a:r>
              <a:rPr lang="en-US" dirty="0"/>
              <a:t>Words can’t adequately describe : </a:t>
            </a:r>
          </a:p>
          <a:p>
            <a:pPr lvl="1"/>
            <a:r>
              <a:rPr lang="en-US" dirty="0"/>
              <a:t>“Catastrophic”</a:t>
            </a:r>
          </a:p>
          <a:p>
            <a:pPr lvl="1"/>
            <a:r>
              <a:rPr lang="en-US" dirty="0"/>
              <a:t>“Existential threat”</a:t>
            </a:r>
          </a:p>
          <a:p>
            <a:pPr lvl="1"/>
            <a:r>
              <a:rPr lang="en-US" dirty="0"/>
              <a:t>“Unprecedented” </a:t>
            </a:r>
          </a:p>
          <a:p>
            <a:pPr lvl="1"/>
            <a:r>
              <a:rPr lang="en-US" dirty="0"/>
              <a:t>“New normal”</a:t>
            </a:r>
          </a:p>
          <a:p>
            <a:pPr lvl="1"/>
            <a:r>
              <a:rPr lang="en-US" dirty="0"/>
              <a:t>“Scary</a:t>
            </a:r>
          </a:p>
        </p:txBody>
      </p:sp>
      <p:pic>
        <p:nvPicPr>
          <p:cNvPr id="6" name="Picture 5">
            <a:extLst>
              <a:ext uri="{FF2B5EF4-FFF2-40B4-BE49-F238E27FC236}">
                <a16:creationId xmlns:a16="http://schemas.microsoft.com/office/drawing/2014/main" id="{EB52AAF1-417B-CE41-9D4A-E73CB39A6B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1825625"/>
            <a:ext cx="5281284" cy="4050519"/>
          </a:xfrm>
          <a:prstGeom prst="rect">
            <a:avLst/>
          </a:prstGeom>
        </p:spPr>
      </p:pic>
    </p:spTree>
    <p:extLst>
      <p:ext uri="{BB962C8B-B14F-4D97-AF65-F5344CB8AC3E}">
        <p14:creationId xmlns:p14="http://schemas.microsoft.com/office/powerpoint/2010/main" val="212711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574-8A6C-4851-B069-A7418AECC69D}"/>
              </a:ext>
            </a:extLst>
          </p:cNvPr>
          <p:cNvSpPr>
            <a:spLocks noGrp="1"/>
          </p:cNvSpPr>
          <p:nvPr>
            <p:ph type="title"/>
          </p:nvPr>
        </p:nvSpPr>
        <p:spPr/>
        <p:txBody>
          <a:bodyPr/>
          <a:lstStyle/>
          <a:p>
            <a:r>
              <a:rPr lang="en-US" b="1" dirty="0"/>
              <a:t>Times &amp; Rules They Are A’Changing</a:t>
            </a:r>
          </a:p>
        </p:txBody>
      </p:sp>
      <p:sp>
        <p:nvSpPr>
          <p:cNvPr id="3" name="Content Placeholder 2">
            <a:extLst>
              <a:ext uri="{FF2B5EF4-FFF2-40B4-BE49-F238E27FC236}">
                <a16:creationId xmlns:a16="http://schemas.microsoft.com/office/drawing/2014/main" id="{B87E6670-C129-4560-B0F1-9DDFA112E583}"/>
              </a:ext>
            </a:extLst>
          </p:cNvPr>
          <p:cNvSpPr>
            <a:spLocks noGrp="1"/>
          </p:cNvSpPr>
          <p:nvPr>
            <p:ph idx="1"/>
          </p:nvPr>
        </p:nvSpPr>
        <p:spPr>
          <a:xfrm>
            <a:off x="838200" y="1579562"/>
            <a:ext cx="5740400" cy="5278438"/>
          </a:xfrm>
        </p:spPr>
        <p:txBody>
          <a:bodyPr>
            <a:normAutofit lnSpcReduction="10000"/>
          </a:bodyPr>
          <a:lstStyle/>
          <a:p>
            <a:r>
              <a:rPr lang="en-US" dirty="0"/>
              <a:t>COVID 19 is a game changer</a:t>
            </a:r>
          </a:p>
          <a:p>
            <a:r>
              <a:rPr lang="en-US" dirty="0"/>
              <a:t>Worldwide epidemic shows how quickly events can change business models</a:t>
            </a:r>
          </a:p>
          <a:p>
            <a:r>
              <a:rPr lang="en-US" dirty="0"/>
              <a:t>This is exactly what is happening with today’s topic trade, supply chain management and changing assumptions</a:t>
            </a:r>
          </a:p>
          <a:p>
            <a:r>
              <a:rPr lang="en-US" dirty="0"/>
              <a:t>Dynamic environment and asymmetric risks</a:t>
            </a:r>
          </a:p>
          <a:p>
            <a:pPr lvl="1"/>
            <a:r>
              <a:rPr lang="en-US" dirty="0"/>
              <a:t>Business and government face questions and quandaries not addressed before?</a:t>
            </a:r>
          </a:p>
          <a:p>
            <a:endParaRPr lang="en-US" dirty="0"/>
          </a:p>
        </p:txBody>
      </p:sp>
      <p:sp>
        <p:nvSpPr>
          <p:cNvPr id="7" name="TextBox 6"/>
          <p:cNvSpPr txBox="1"/>
          <p:nvPr/>
        </p:nvSpPr>
        <p:spPr>
          <a:xfrm>
            <a:off x="10624894" y="4886840"/>
            <a:ext cx="1272990" cy="246221"/>
          </a:xfrm>
          <a:prstGeom prst="rect">
            <a:avLst/>
          </a:prstGeom>
          <a:noFill/>
        </p:spPr>
        <p:txBody>
          <a:bodyPr wrap="square" rtlCol="0">
            <a:spAutoFit/>
          </a:bodyPr>
          <a:lstStyle/>
          <a:p>
            <a:r>
              <a:rPr lang="en-US" sz="1000" dirty="0"/>
              <a:t>Source: Xinhua</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0" y="2045997"/>
            <a:ext cx="4616825" cy="2731755"/>
          </a:xfrm>
          <a:prstGeom prst="rect">
            <a:avLst/>
          </a:prstGeom>
        </p:spPr>
      </p:pic>
    </p:spTree>
    <p:extLst>
      <p:ext uri="{BB962C8B-B14F-4D97-AF65-F5344CB8AC3E}">
        <p14:creationId xmlns:p14="http://schemas.microsoft.com/office/powerpoint/2010/main" val="82507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DDB46E-156C-584B-9DB9-9E85C7A7B0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700" y="251812"/>
            <a:ext cx="3517900" cy="1981200"/>
          </a:xfrm>
          <a:prstGeom prst="rect">
            <a:avLst/>
          </a:prstGeom>
        </p:spPr>
      </p:pic>
      <p:pic>
        <p:nvPicPr>
          <p:cNvPr id="9" name="Picture 8">
            <a:extLst>
              <a:ext uri="{FF2B5EF4-FFF2-40B4-BE49-F238E27FC236}">
                <a16:creationId xmlns:a16="http://schemas.microsoft.com/office/drawing/2014/main" id="{CE1F5680-F3C4-FB4F-8EAB-C2A221E4B1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1600" y="308483"/>
            <a:ext cx="4419226" cy="1037783"/>
          </a:xfrm>
          <a:prstGeom prst="rect">
            <a:avLst/>
          </a:prstGeom>
        </p:spPr>
      </p:pic>
      <p:pic>
        <p:nvPicPr>
          <p:cNvPr id="13" name="Picture 12">
            <a:extLst>
              <a:ext uri="{FF2B5EF4-FFF2-40B4-BE49-F238E27FC236}">
                <a16:creationId xmlns:a16="http://schemas.microsoft.com/office/drawing/2014/main" id="{68608170-B763-C741-89C1-B99F7AC4E7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321" y="2196497"/>
            <a:ext cx="7548557" cy="1147665"/>
          </a:xfrm>
          <a:prstGeom prst="rect">
            <a:avLst/>
          </a:prstGeom>
        </p:spPr>
      </p:pic>
      <p:pic>
        <p:nvPicPr>
          <p:cNvPr id="17" name="Picture 16">
            <a:extLst>
              <a:ext uri="{FF2B5EF4-FFF2-40B4-BE49-F238E27FC236}">
                <a16:creationId xmlns:a16="http://schemas.microsoft.com/office/drawing/2014/main" id="{92A1448D-84DF-E242-AF54-EDBE6CC656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3700" y="3358580"/>
            <a:ext cx="5213350" cy="965870"/>
          </a:xfrm>
          <a:prstGeom prst="rect">
            <a:avLst/>
          </a:prstGeom>
        </p:spPr>
      </p:pic>
      <p:pic>
        <p:nvPicPr>
          <p:cNvPr id="3" name="Picture 2">
            <a:extLst>
              <a:ext uri="{FF2B5EF4-FFF2-40B4-BE49-F238E27FC236}">
                <a16:creationId xmlns:a16="http://schemas.microsoft.com/office/drawing/2014/main" id="{C7DF07F5-0AF9-E343-B196-5BC85C85DA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3700" y="4349750"/>
            <a:ext cx="4298950" cy="1445417"/>
          </a:xfrm>
          <a:prstGeom prst="rect">
            <a:avLst/>
          </a:prstGeom>
        </p:spPr>
      </p:pic>
      <p:pic>
        <p:nvPicPr>
          <p:cNvPr id="8" name="Picture 7">
            <a:extLst>
              <a:ext uri="{FF2B5EF4-FFF2-40B4-BE49-F238E27FC236}">
                <a16:creationId xmlns:a16="http://schemas.microsoft.com/office/drawing/2014/main" id="{0350DD0E-2CC7-9A4C-89A9-A50871AC3F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11600" y="1242280"/>
            <a:ext cx="7429500" cy="939800"/>
          </a:xfrm>
          <a:prstGeom prst="rect">
            <a:avLst/>
          </a:prstGeom>
        </p:spPr>
      </p:pic>
      <p:pic>
        <p:nvPicPr>
          <p:cNvPr id="11" name="Picture 10">
            <a:extLst>
              <a:ext uri="{FF2B5EF4-FFF2-40B4-BE49-F238E27FC236}">
                <a16:creationId xmlns:a16="http://schemas.microsoft.com/office/drawing/2014/main" id="{8F7ADCD8-F3DC-594F-A60B-0F05F0548B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3700" y="5799193"/>
            <a:ext cx="7671707" cy="857222"/>
          </a:xfrm>
          <a:prstGeom prst="rect">
            <a:avLst/>
          </a:prstGeom>
        </p:spPr>
      </p:pic>
      <p:pic>
        <p:nvPicPr>
          <p:cNvPr id="4" name="Picture 3">
            <a:extLst>
              <a:ext uri="{FF2B5EF4-FFF2-40B4-BE49-F238E27FC236}">
                <a16:creationId xmlns:a16="http://schemas.microsoft.com/office/drawing/2014/main" id="{6DD76941-C35A-B341-A4F8-1C1127EDD9A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30826" y="2280063"/>
            <a:ext cx="3293121" cy="1911524"/>
          </a:xfrm>
          <a:prstGeom prst="rect">
            <a:avLst/>
          </a:prstGeom>
        </p:spPr>
      </p:pic>
      <p:pic>
        <p:nvPicPr>
          <p:cNvPr id="6" name="Picture 5">
            <a:extLst>
              <a:ext uri="{FF2B5EF4-FFF2-40B4-BE49-F238E27FC236}">
                <a16:creationId xmlns:a16="http://schemas.microsoft.com/office/drawing/2014/main" id="{9391A2D7-D799-7A49-9F20-A6A345BBA7F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330826" y="4831080"/>
            <a:ext cx="3602191" cy="1549124"/>
          </a:xfrm>
          <a:prstGeom prst="rect">
            <a:avLst/>
          </a:prstGeom>
        </p:spPr>
      </p:pic>
    </p:spTree>
    <p:extLst>
      <p:ext uri="{BB962C8B-B14F-4D97-AF65-F5344CB8AC3E}">
        <p14:creationId xmlns:p14="http://schemas.microsoft.com/office/powerpoint/2010/main" val="340186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51B5-3C19-2947-A1DE-B163CAD74ED6}"/>
              </a:ext>
            </a:extLst>
          </p:cNvPr>
          <p:cNvSpPr>
            <a:spLocks noGrp="1"/>
          </p:cNvSpPr>
          <p:nvPr>
            <p:ph type="title"/>
          </p:nvPr>
        </p:nvSpPr>
        <p:spPr/>
        <p:txBody>
          <a:bodyPr/>
          <a:lstStyle/>
          <a:p>
            <a:r>
              <a:rPr lang="en-US" b="1" dirty="0"/>
              <a:t>Coronavirus Consequences in China Are Real</a:t>
            </a:r>
          </a:p>
        </p:txBody>
      </p:sp>
      <p:pic>
        <p:nvPicPr>
          <p:cNvPr id="7" name="Picture 6">
            <a:extLst>
              <a:ext uri="{FF2B5EF4-FFF2-40B4-BE49-F238E27FC236}">
                <a16:creationId xmlns:a16="http://schemas.microsoft.com/office/drawing/2014/main" id="{D34307D0-0607-5E4F-ACE8-1A3783DD4B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0600" y="1830725"/>
            <a:ext cx="2540000" cy="2540000"/>
          </a:xfrm>
          <a:prstGeom prst="rect">
            <a:avLst/>
          </a:prstGeom>
        </p:spPr>
      </p:pic>
      <p:sp>
        <p:nvSpPr>
          <p:cNvPr id="9" name="Content Placeholder 8">
            <a:extLst>
              <a:ext uri="{FF2B5EF4-FFF2-40B4-BE49-F238E27FC236}">
                <a16:creationId xmlns:a16="http://schemas.microsoft.com/office/drawing/2014/main" id="{A844E520-E4DB-F543-96BE-E4ED552270CC}"/>
              </a:ext>
            </a:extLst>
          </p:cNvPr>
          <p:cNvSpPr>
            <a:spLocks noGrp="1"/>
          </p:cNvSpPr>
          <p:nvPr>
            <p:ph idx="1"/>
          </p:nvPr>
        </p:nvSpPr>
        <p:spPr>
          <a:xfrm>
            <a:off x="238185" y="1609964"/>
            <a:ext cx="7797800" cy="5032375"/>
          </a:xfrm>
        </p:spPr>
        <p:txBody>
          <a:bodyPr>
            <a:noAutofit/>
          </a:bodyPr>
          <a:lstStyle/>
          <a:p>
            <a:r>
              <a:rPr lang="en-US" sz="2000" dirty="0"/>
              <a:t>“I am in Hong Kong, where they closed the border with China at midnight (Feb 3), barring a few crossings such as the sea bridge with Macau and Zhuhai. </a:t>
            </a:r>
          </a:p>
          <a:p>
            <a:r>
              <a:rPr lang="en-US" sz="2000" dirty="0"/>
              <a:t>Everyone here is working from home, the streets are quiet and the docks are even more so. In Hong Kong, freight forwarders are twiddling their thumbs as the Chinese market is on effective shutdown. </a:t>
            </a:r>
          </a:p>
          <a:p>
            <a:r>
              <a:rPr lang="en-US" sz="2000" b="1" dirty="0">
                <a:solidFill>
                  <a:srgbClr val="FF0000"/>
                </a:solidFill>
              </a:rPr>
              <a:t>Factories have been shut since before Lunar New Year and will remain closed until at least February 10 in 14 provinces that cover 70% of GDP and 80% of exports. </a:t>
            </a:r>
          </a:p>
          <a:p>
            <a:r>
              <a:rPr lang="en-US" sz="2000" dirty="0"/>
              <a:t>It's too early to see concrete downstream impact, but with borders being shut to Chinese travelers, air cargo flights being cancelled and no workers in Chinese factories to make the inputs for use in manufacturing in Southeast Asia, it is a matter of time. </a:t>
            </a:r>
          </a:p>
          <a:p>
            <a:r>
              <a:rPr lang="en-US" sz="2000" dirty="0"/>
              <a:t>I spoke with one manufacturer in Thailand this morning who has enough inventory to stock the next order, then he doesn't know what he can do, since he needs parts (and talent) from China.”</a:t>
            </a:r>
            <a:r>
              <a:rPr lang="en-US" sz="2200" dirty="0"/>
              <a:t> </a:t>
            </a:r>
          </a:p>
        </p:txBody>
      </p:sp>
      <p:sp>
        <p:nvSpPr>
          <p:cNvPr id="10" name="Rectangle 9">
            <a:extLst>
              <a:ext uri="{FF2B5EF4-FFF2-40B4-BE49-F238E27FC236}">
                <a16:creationId xmlns:a16="http://schemas.microsoft.com/office/drawing/2014/main" id="{E55FAB68-8B18-D743-B109-E7977617ED56}"/>
              </a:ext>
            </a:extLst>
          </p:cNvPr>
          <p:cNvSpPr/>
          <p:nvPr/>
        </p:nvSpPr>
        <p:spPr>
          <a:xfrm>
            <a:off x="8610600" y="4712335"/>
            <a:ext cx="3416300"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Finbarr Bermingham</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South China Morning Post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Production Editor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Political Economy</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Hong Kong</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0144310" y="4388547"/>
            <a:ext cx="1272990" cy="246221"/>
          </a:xfrm>
          <a:prstGeom prst="rect">
            <a:avLst/>
          </a:prstGeom>
          <a:noFill/>
        </p:spPr>
        <p:txBody>
          <a:bodyPr wrap="square" rtlCol="0">
            <a:spAutoFit/>
          </a:bodyPr>
          <a:lstStyle/>
          <a:p>
            <a:r>
              <a:rPr lang="en-US" sz="1000" dirty="0"/>
              <a:t>Source: Twitter</a:t>
            </a:r>
          </a:p>
        </p:txBody>
      </p:sp>
    </p:spTree>
    <p:extLst>
      <p:ext uri="{BB962C8B-B14F-4D97-AF65-F5344CB8AC3E}">
        <p14:creationId xmlns:p14="http://schemas.microsoft.com/office/powerpoint/2010/main" val="2553088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28855</TotalTime>
  <Words>2028</Words>
  <Application>Microsoft Macintosh PowerPoint</Application>
  <PresentationFormat>Widescreen</PresentationFormat>
  <Paragraphs>414</Paragraphs>
  <Slides>44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PowerPoint Presentation</vt:lpstr>
      <vt:lpstr>Iron Curtain – Digital Curtain</vt:lpstr>
      <vt:lpstr>PowerPoint Presentation</vt:lpstr>
      <vt:lpstr>Greg Hutchins PE CERM?</vt:lpstr>
      <vt:lpstr>Presentation Questions</vt:lpstr>
      <vt:lpstr>1. COVID 19 Risks</vt:lpstr>
      <vt:lpstr>Times &amp; Rules They Are A’Changing</vt:lpstr>
      <vt:lpstr>PowerPoint Presentation</vt:lpstr>
      <vt:lpstr>Coronavirus Consequences in China Are Real</vt:lpstr>
      <vt:lpstr>2. Why Does This Matter?</vt:lpstr>
      <vt:lpstr>Global Risks</vt:lpstr>
      <vt:lpstr>Coronavirus Risks</vt:lpstr>
      <vt:lpstr>People Risks</vt:lpstr>
      <vt:lpstr>Geo-Political Risks</vt:lpstr>
      <vt:lpstr>Geo-Economic Risks</vt:lpstr>
      <vt:lpstr>3. Trade &amp; Sourcing Risks</vt:lpstr>
      <vt:lpstr>Business Risks: Apple’s Story </vt:lpstr>
      <vt:lpstr>Chinese Covert Risks: Huawei’s Story </vt:lpstr>
      <vt:lpstr>China - Great Decision - World Class Sourcing </vt:lpstr>
      <vt:lpstr>But - China Sourcing Risks Are Increasing</vt:lpstr>
      <vt:lpstr>Pivotal Time: Re-evaluate Business Models</vt:lpstr>
      <vt:lpstr>Risk Based, Decision Making</vt:lpstr>
      <vt:lpstr>Critical Question: 'Make or Buy’ Decision</vt:lpstr>
      <vt:lpstr>4. Sourcing Risk Strategies</vt:lpstr>
      <vt:lpstr>Accept Chinese Sourcing Risks</vt:lpstr>
      <vt:lpstr>Diversify Chinese Sourcing Risks</vt:lpstr>
      <vt:lpstr>Share Chinese Sourcing Risks</vt:lpstr>
      <vt:lpstr>Control Chinese Sourcing Risks</vt:lpstr>
      <vt:lpstr>Control Chinese Sourcing Risks</vt:lpstr>
      <vt:lpstr>5. Future of US/China Sourcing and Relations</vt:lpstr>
      <vt:lpstr>Short Term Scenarios</vt:lpstr>
      <vt:lpstr>Long Term Scenarios</vt:lpstr>
      <vt:lpstr>Long Term Sourcing Strategies</vt:lpstr>
      <vt:lpstr>Outcomes – U. S. Perspective</vt:lpstr>
      <vt:lpstr>Outcome: Metaphor for Chinese Relations?</vt:lpstr>
      <vt:lpstr>We Don’t Know What We Don’t Know!!!!</vt:lpstr>
      <vt:lpstr>PowerPoint Presentation</vt:lpstr>
      <vt:lpstr>PowerPoint Presentation</vt:lpstr>
      <vt:lpstr>PowerPoint Presentation</vt:lpstr>
      <vt:lpstr>What To Do?</vt:lpstr>
      <vt:lpstr>Risk Reporting</vt:lpstr>
      <vt:lpstr>Interesting Thing Happened Over Last 10 Years</vt:lpstr>
      <vt:lpstr>Wny Do I Use the Term ‘Rules of Engagement’?</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RISK MANAGEMENT U.S. PERSPECTIVE</dc:title>
  <dc:creator>Gregory Hutchins</dc:creator>
  <cp:lastModifiedBy>Gregory Hutchins</cp:lastModifiedBy>
  <cp:revision>225</cp:revision>
  <dcterms:created xsi:type="dcterms:W3CDTF">2019-12-29T01:40:50Z</dcterms:created>
  <dcterms:modified xsi:type="dcterms:W3CDTF">2020-02-15T07:12:34Z</dcterms:modified>
</cp:coreProperties>
</file>